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535353"/>
        </a:fontRef>
        <a:srgbClr val="5353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rgbClr val="D5E2E4"/>
          </a:solidFill>
        </a:fill>
      </a:tcStyle>
    </a:wholeTbl>
    <a:band2H>
      <a:tcTxStyle b="def" i="def"/>
      <a:tcStyle>
        <a:tcBdr/>
        <a:fill>
          <a:solidFill>
            <a:srgbClr val="EBF1F2"/>
          </a:solidFill>
        </a:fill>
      </a:tcStyle>
    </a:band2H>
    <a:firstCol>
      <a:tcTxStyle b="on" i="off">
        <a:fontRef idx="major">
          <a:srgbClr val="340053"/>
        </a:fontRef>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firstCol>
    <a:lastRow>
      <a:tcTxStyle b="on" i="off">
        <a:fontRef idx="major">
          <a:srgbClr val="340053"/>
        </a:fontRef>
        <a:srgbClr val="340053"/>
      </a:tcTxStyle>
      <a:tcStyle>
        <a:tcBdr>
          <a:left>
            <a:ln w="12700" cap="flat">
              <a:solidFill>
                <a:srgbClr val="340053"/>
              </a:solidFill>
              <a:prstDash val="solid"/>
              <a:round/>
            </a:ln>
          </a:left>
          <a:right>
            <a:ln w="12700" cap="flat">
              <a:solidFill>
                <a:srgbClr val="340053"/>
              </a:solidFill>
              <a:prstDash val="solid"/>
              <a:round/>
            </a:ln>
          </a:right>
          <a:top>
            <a:ln w="38100" cap="flat">
              <a:solidFill>
                <a:srgbClr val="340053"/>
              </a:solidFill>
              <a:prstDash val="solid"/>
              <a:round/>
            </a:ln>
          </a:top>
          <a:bottom>
            <a:ln w="127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lastRow>
    <a:firstRow>
      <a:tcTxStyle b="on" i="off">
        <a:fontRef idx="major">
          <a:srgbClr val="340053"/>
        </a:fontRef>
        <a:srgbClr val="340053"/>
      </a:tcTxStyle>
      <a:tcStyle>
        <a:tcBdr>
          <a:left>
            <a:ln w="12700" cap="flat">
              <a:solidFill>
                <a:srgbClr val="340053"/>
              </a:solidFill>
              <a:prstDash val="solid"/>
              <a:round/>
            </a:ln>
          </a:left>
          <a:right>
            <a:ln w="12700" cap="flat">
              <a:solidFill>
                <a:srgbClr val="340053"/>
              </a:solidFill>
              <a:prstDash val="solid"/>
              <a:round/>
            </a:ln>
          </a:right>
          <a:top>
            <a:ln w="12700" cap="flat">
              <a:solidFill>
                <a:srgbClr val="340053"/>
              </a:solidFill>
              <a:prstDash val="solid"/>
              <a:round/>
            </a:ln>
          </a:top>
          <a:bottom>
            <a:ln w="38100" cap="flat">
              <a:solidFill>
                <a:srgbClr val="340053"/>
              </a:solidFill>
              <a:prstDash val="solid"/>
              <a:round/>
            </a:ln>
          </a:bottom>
          <a:insideH>
            <a:ln w="12700" cap="flat">
              <a:solidFill>
                <a:srgbClr val="340053"/>
              </a:solidFill>
              <a:prstDash val="solid"/>
              <a:round/>
            </a:ln>
          </a:insideH>
          <a:insideV>
            <a:ln w="12700" cap="flat">
              <a:solidFill>
                <a:srgbClr val="340053"/>
              </a:solidFill>
              <a:prstDash val="solid"/>
              <a:round/>
            </a:ln>
          </a:insideV>
        </a:tcBdr>
        <a:fill>
          <a:solidFill>
            <a:schemeClr val="accent1"/>
          </a:solidFill>
        </a:fill>
      </a:tcStyle>
    </a:firstRow>
  </a:tblStyle>
  <a:tblStyle styleId="{C7B018BB-80A7-4F77-B60F-C8B233D01FF8}" styleName="">
    <a:tblBg/>
    <a:wholeTbl>
      <a:tcTxStyle b="off" i="off">
        <a:fontRef idx="major">
          <a:srgbClr val="535353"/>
        </a:fontRef>
        <a:srgbClr val="53535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E2E4"/>
          </a:solidFill>
        </a:fill>
      </a:tcStyle>
    </a:wholeTbl>
    <a:band2H>
      <a:tcTxStyle b="def" i="def"/>
      <a:tcStyle>
        <a:tcBdr/>
        <a:fill>
          <a:solidFill>
            <a:srgbClr val="EBF1F2"/>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35353"/>
        </a:fontRef>
        <a:srgbClr val="53535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1DDCB"/>
          </a:solidFill>
        </a:fill>
      </a:tcStyle>
    </a:wholeTbl>
    <a:band2H>
      <a:tcTxStyle b="def" i="def"/>
      <a:tcStyle>
        <a:tcBdr/>
        <a:fill>
          <a:solidFill>
            <a:srgbClr val="F8EF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35353"/>
        </a:fontRef>
        <a:srgbClr val="53535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3D7"/>
          </a:solidFill>
        </a:fill>
      </a:tcStyle>
    </a:wholeTbl>
    <a:band2H>
      <a:tcTxStyle b="def" i="def"/>
      <a:tcStyle>
        <a:tcBdr/>
        <a:fill>
          <a:solidFill>
            <a:srgbClr val="E9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35353"/>
        </a:fontRef>
        <a:srgbClr val="53535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35353"/>
        </a:fontRef>
        <a:srgbClr val="535353"/>
      </a:tcTxStyle>
      <a:tcStyle>
        <a:tcBdr>
          <a:left>
            <a:ln w="12700" cap="flat">
              <a:noFill/>
              <a:miter lim="400000"/>
            </a:ln>
          </a:left>
          <a:right>
            <a:ln w="12700" cap="flat">
              <a:noFill/>
              <a:miter lim="400000"/>
            </a:ln>
          </a:right>
          <a:top>
            <a:ln w="50800" cap="flat">
              <a:solidFill>
                <a:srgbClr val="535353"/>
              </a:solidFill>
              <a:prstDash val="solid"/>
              <a:round/>
            </a:ln>
          </a:top>
          <a:bottom>
            <a:ln w="25400" cap="flat">
              <a:solidFill>
                <a:srgbClr val="535353"/>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35353"/>
              </a:solidFill>
              <a:prstDash val="solid"/>
              <a:round/>
            </a:ln>
          </a:top>
          <a:bottom>
            <a:ln w="25400" cap="flat">
              <a:solidFill>
                <a:srgbClr val="53535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35353"/>
        </a:fontRef>
        <a:srgbClr val="53535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35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35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3535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defRPr sz="1400"/>
            </a:pPr>
            <a:r>
              <a:t>The above plots show us quite a bit about how differentiated the cuisines are, and give us an indication of how easy/hard it will be to predict a cuisine based on its ingredients. </a:t>
            </a:r>
          </a:p>
          <a:p>
            <a:pPr>
              <a:defRPr sz="1400"/>
            </a:pPr>
          </a:p>
          <a:p>
            <a:pPr>
              <a:defRPr sz="1400"/>
            </a:pPr>
            <a:r>
              <a:t>Scales are different!!</a:t>
            </a:r>
          </a:p>
          <a:p>
            <a:pPr>
              <a:defRPr sz="1400"/>
            </a:pPr>
          </a:p>
          <a:p>
            <a:pPr>
              <a:defRPr sz="1400"/>
            </a:pPr>
            <a:r>
              <a:t>* Mexican cuisine is the only one where the unique ingredients (mainly refried beans) are also highly represented across Mexican recipes; refried beans are found in more than 200 Mexican recipes in our dataset. We can expect that refried beans and taco seasoning will play an important role in predicting whether a cuisine is Mexican. </a:t>
            </a:r>
          </a:p>
          <a:p>
            <a:pPr>
              <a:defRPr sz="1400"/>
            </a:pPr>
            <a:r>
              <a:t>* Cachaca is the next most important predictor for a cuisine, with more than 60 Brazilian recipes calling for this spirit</a:t>
            </a:r>
          </a:p>
          <a:p>
            <a:pPr>
              <a:defRPr sz="1400"/>
            </a:pPr>
            <a:r>
              <a:t>* Gnocchi is an important unique ingredient for Italian food (unsuprisingly) </a:t>
            </a:r>
          </a:p>
          <a:p>
            <a:pPr>
              <a:defRPr sz="1400"/>
            </a:pPr>
            <a:r>
              <a:t>* Fenugreek is important and unique to Indian food</a:t>
            </a:r>
          </a:p>
          <a:p>
            <a:pPr>
              <a:defRPr sz="1400"/>
            </a:pPr>
            <a:r>
              <a:t>* Fermented black-beans is important for Chinese cuisine</a:t>
            </a:r>
          </a:p>
          <a:p>
            <a:pPr>
              <a:defRPr sz="1400"/>
            </a:pPr>
            <a:r>
              <a:t>* Gochugaru is unique to Korean</a:t>
            </a:r>
          </a:p>
          <a:p>
            <a:pPr>
              <a:defRPr sz="1400"/>
            </a:pPr>
            <a:r>
              <a:t>* The remaining cuisines may be harder to accurately predict based on ingredient presence, they had fewer recipes with ingredients unique to their style of cooking.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defRPr sz="1700"/>
            </a:pPr>
            <a:r>
              <a:t>From the visualizations above we can make the following observations: </a:t>
            </a:r>
          </a:p>
          <a:p>
            <a:pPr>
              <a:defRPr sz="1700"/>
            </a:pPr>
          </a:p>
          <a:p>
            <a:pPr>
              <a:defRPr sz="1700"/>
            </a:pPr>
            <a:r>
              <a:t>* Some of our assumptions from earlier EDA were correct: </a:t>
            </a:r>
          </a:p>
          <a:p>
            <a:pPr>
              <a:defRPr sz="1700"/>
            </a:pPr>
            <a:r>
              <a:t>    * Cachaca is major ingredient in Brazilian recipes</a:t>
            </a:r>
          </a:p>
          <a:p>
            <a:pPr>
              <a:defRPr sz="1700"/>
            </a:pPr>
            <a:r>
              <a:t>    * Tortillas are important in Mexican cuisine</a:t>
            </a:r>
          </a:p>
          <a:p>
            <a:pPr>
              <a:defRPr sz="1700"/>
            </a:pPr>
            <a:r>
              <a:t>* Some seemingly innocuous ingredients are rated highly by tf-idf:</a:t>
            </a:r>
          </a:p>
          <a:p>
            <a:pPr>
              <a:defRPr sz="1700"/>
            </a:pPr>
            <a:r>
              <a:t>    * Milk in Brazilian food</a:t>
            </a:r>
          </a:p>
          <a:p>
            <a:pPr>
              <a:defRPr sz="1700"/>
            </a:pPr>
            <a:r>
              <a:t>    * Butter for Southern_US</a:t>
            </a:r>
          </a:p>
          <a:p>
            <a:pPr>
              <a:defRPr sz="1700"/>
            </a:pPr>
            <a:r>
              <a:t>    * Flour for British and Russian</a:t>
            </a:r>
          </a:p>
          <a:p>
            <a:pPr>
              <a:defRPr sz="1700"/>
            </a:pPr>
            <a:r>
              <a:t>    * etc.</a:t>
            </a:r>
          </a:p>
          <a:p>
            <a:pPr>
              <a:defRPr sz="1700"/>
            </a:pPr>
            <a:r>
              <a:t>* Some important words appear in many cuisines:</a:t>
            </a:r>
          </a:p>
          <a:p>
            <a:pPr>
              <a:defRPr sz="1700"/>
            </a:pPr>
            <a:r>
              <a:t>    * Sauce, fish, soy, sesame have strong tf-idf values in Chinese, Japanese, Vietnames, Thai, Filipino and Korean foods. </a:t>
            </a:r>
          </a:p>
          <a:p>
            <a:pPr>
              <a:defRPr sz="1700"/>
            </a:pPr>
            <a:r>
              <a:t>    * Butter flour and sugar are important in both British, French and Irish cuisines.</a:t>
            </a:r>
          </a:p>
          <a:p>
            <a:pPr>
              <a:defRPr sz="1700"/>
            </a:pPr>
            <a:r>
              <a:t>    * Spanish, Italian and Greek are clearly all Mediterranean cusines, all using a combination of oil, garlic, pepper and cheese.</a:t>
            </a:r>
          </a:p>
          <a:p>
            <a:pPr>
              <a:defRPr sz="1700"/>
            </a:pPr>
            <a:r>
              <a:t>    * Moroccan, Indian and Jamaican cuisine rely more heavily on spices.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defRPr sz="1500"/>
            </a:pPr>
            <a:r>
              <a:t>As we learned during the EDA, the sample data is unbalanced (see counts below). We have a high percentage of Italian recipes relative to all other cuisines. When we first approached ML, we felt that it was necessary to rebalance the data to minimise bias towards Italian recipes and low recall for non-Italian recipes. We believed this was particularly important because we know that Random Forests and SVMs are particularly sensitive to unbalanced data.</a:t>
            </a:r>
          </a:p>
          <a:p>
            <a:pPr>
              <a:defRPr sz="1500"/>
            </a:pPr>
          </a:p>
          <a:p>
            <a:pPr>
              <a:defRPr sz="1500"/>
            </a:pPr>
            <a:r>
              <a:t>We originally applied SMOTE. It creates synthetic (not duplicate) samples of the minority class. Hence making the minority class equal to the majority class. SMOTE does this by selecting similar records and altering that record one column at a time by a random amount within the difference to the neighbouring records. We ran our model training and cross-validation on this adjusted dataset, but it made our dataset too large to manage and created noise. It had a negative impact on the overall accuracy of our models. </a:t>
            </a:r>
          </a:p>
          <a:p>
            <a:pPr>
              <a:defRPr sz="1500"/>
            </a:pPr>
          </a:p>
          <a:p>
            <a:pPr>
              <a:defRPr sz="1500"/>
            </a:pPr>
            <a:r>
              <a:t>Next, to avoid losing potentially useful data, we instead used the Cluster Centroids technique for undersampling. This method undersamples the majority class by replacing a cluster of majority samples This method finds the clusters of majority class with K-mean algorithms. Then it keeps the cluster centroids of the N clusters as the new majority samples. We found that this also resulted in poor accuracy across all algorithms that we attempted. </a:t>
            </a:r>
          </a:p>
          <a:p>
            <a:pPr>
              <a:defRPr sz="1500"/>
            </a:pPr>
          </a:p>
          <a:p>
            <a:pPr>
              <a:defRPr sz="1500"/>
            </a:pPr>
            <a:r>
              <a:t>There is lots of research stating that under- or over-sampling does not necessarily improve model performance. There are specific cases where it can be beneficial, but given the poor accuracies that we found, we concluded that this was not one of those cases. In the end, we  decided to proceed with the original unbalanced data.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lvl1pPr>
              <a:defRPr sz="1400"/>
            </a:lvl1pPr>
          </a:lstStyle>
          <a:p>
            <a:pPr/>
            <a:r>
              <a:t>The parameter that we are most interesting in tuning is C, our regularization parameter. We will try a range of C options, from very small (where we increase the regularization strength which will create simpler models that underfit), to very large (where we lower the regularization and increase model complexity).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defRPr sz="1400"/>
            </a:pPr>
            <a:r>
              <a:t>We can see from the above that our log model has strong precision for Mexican, Moroccan, Jamaican and Japanese food. This makes sense when we remember from our EDA that these cuisines had higher counts of recipes containing ingredients that were totally unique to the cuisine. Recall for Italian food, however, is lower. Italian recipes are often wrongly predicted to be Mexican or Southern_US. This also makes sense when we remember that Italian cuisine had the most diverse set of ingredients. </a:t>
            </a:r>
          </a:p>
          <a:p>
            <a:pPr>
              <a:defRPr sz="1400"/>
            </a:pPr>
          </a:p>
          <a:p>
            <a:pPr>
              <a:defRPr sz="1400"/>
            </a:pPr>
            <a:r>
              <a:t>The biggest flaws for this model are recall, and particularly for Brazilian, British, Irish, Russian and Spanish food; these recipes are all often mis-categorised as something they are not.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defRPr sz="1400"/>
            </a:pPr>
            <a:r>
              <a:t>We attempted running the Random Forest grid search with options for all (or almost all) of the possible hyperparameters. This was incredible computationally draining and took hours, so we instead reduced our interest range down to the below four hyperparameters. They provide stopping criteria (max depth and max features), trial different levels of randomness (through bootstrapping options) and also test based on different complexity levels (through n estimators).</a:t>
            </a:r>
          </a:p>
          <a:p>
            <a:pPr>
              <a:defRPr sz="1400"/>
            </a:pPr>
          </a:p>
          <a:p>
            <a:pPr>
              <a:defRPr sz="1400"/>
            </a:pPr>
            <a:r>
              <a:t>**bootstrap:** If we turn off bootstrapping, all of the data is used to fit the model. This means there is no randomness between trees with respect to sampling. </a:t>
            </a:r>
          </a:p>
          <a:p>
            <a:pPr>
              <a:defRPr sz="1400"/>
            </a:pPr>
          </a:p>
          <a:p>
            <a:pPr>
              <a:defRPr sz="1400"/>
            </a:pPr>
            <a:r>
              <a:t>**max_depth:** The deeper the tree, the more splits it has and it captures more information about the data. We'll try a few different options here.</a:t>
            </a:r>
          </a:p>
          <a:p>
            <a:pPr>
              <a:defRPr sz="1400"/>
            </a:pPr>
          </a:p>
          <a:p>
            <a:pPr>
              <a:defRPr sz="1400"/>
            </a:pPr>
            <a:r>
              <a:t>**max_features:** This is another stopping criteria that randomly subsample max features to choose the best one for the split. Auto means all the features are considered, while sqrt means the squareroot of the number of features is considered.</a:t>
            </a:r>
          </a:p>
          <a:p>
            <a:pPr>
              <a:defRPr sz="1400"/>
            </a:pPr>
          </a:p>
          <a:p>
            <a:pPr>
              <a:defRPr sz="1400"/>
            </a:pPr>
            <a:r>
              <a:t>**n_estimators:** This tells the model how many unique decision trees to consider when building our model. We're going to try up to 500 to see how it impacts.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defRPr sz="1500"/>
            </a:pPr>
            <a:r>
              <a:t>kernel trick: If our data is not linearly separable in our default space, a kernel trick will transform the data into a higher dimensional space where there is a clear dividing margin between classes of data. It seems that the linear kernel is commonly used for text classification. We attempted rbf, but further research showed that it is in fact a poor choice for text classification, plus it is very computationally expensive.</a:t>
            </a:r>
          </a:p>
          <a:p>
            <a:pPr>
              <a:defRPr sz="1500"/>
            </a:pPr>
          </a:p>
          <a:p>
            <a:pPr>
              <a:defRPr sz="1500"/>
            </a:pPr>
            <a:r>
              <a:t>C: The C parameter tells the SVM optimization how much you want to avoid misclassifying each training example. For large values of C, a smaller-margin hyperplane will be used if that hyperplane does a better job of getting all the training points classified correctly. Conversely, for very small values of C our model will look for a larger-margin separating hyperplane, even if that hyperplane misclassifies more points.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defRPr sz="1600"/>
            </a:pPr>
            <a:r>
              <a:t>Given that Naive Bayesian model is based on probabilities, it makes more sense to feed a count vector, rather than a tf-df vector. We will therefore apply the CountVectorizer() function to our original data, rather than using the train data we have been using so far.</a:t>
            </a:r>
          </a:p>
          <a:p>
            <a:pPr>
              <a:defRPr sz="1600"/>
            </a:pPr>
          </a:p>
          <a:p>
            <a:pPr>
              <a:defRPr sz="1500"/>
            </a:pPr>
            <a:r>
              <a:t>**alpha:** In this model, alpha refers to the pseudocount that we add to probabilities of bigrams to ensure everything is not zero. The only way for us to really find out the best alpha to set is by iterating over a range of options. </a:t>
            </a:r>
          </a:p>
          <a:p>
            <a:pPr>
              <a:defRPr sz="1500"/>
            </a:pPr>
          </a:p>
          <a:p>
            <a:pPr>
              <a:defRPr sz="1500"/>
            </a:pPr>
            <a:r>
              <a:t>**fit_prior:** This tells our model whether to learn class probabilities or not.</a:t>
            </a:r>
          </a:p>
          <a:p>
            <a:pPr>
              <a:defRPr sz="1500"/>
            </a:pPr>
          </a:p>
          <a:p>
            <a:pPr>
              <a:defRPr sz="1500"/>
            </a:pPr>
            <a:r>
              <a:t>**class_prior:** This tells the model the class_priors to use if fit_prior is True. We set these based on the distribution of cuisines in our original dataset. These prior probabilities were listed at the beginning of the Naive Bayes section.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355600" y="2044700"/>
            <a:ext cx="12293600" cy="3238500"/>
          </a:xfrm>
          <a:prstGeom prst="rect">
            <a:avLst/>
          </a:prstGeom>
        </p:spPr>
        <p:txBody>
          <a:bodyPr anchor="b"/>
          <a:lstStyle/>
          <a:p>
            <a:pPr/>
            <a:r>
              <a:t>Title Text</a:t>
            </a:r>
          </a:p>
        </p:txBody>
      </p:sp>
      <p:sp>
        <p:nvSpPr>
          <p:cNvPr id="12" name="Body Level One…"/>
          <p:cNvSpPr txBox="1"/>
          <p:nvPr>
            <p:ph type="body" sz="quarter"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1270000" y="5689600"/>
            <a:ext cx="10464800" cy="508000"/>
          </a:xfrm>
          <a:prstGeom prst="rect">
            <a:avLst/>
          </a:prstGeom>
        </p:spPr>
        <p:txBody>
          <a:bodyPr anchor="t"/>
          <a:lstStyle>
            <a:lvl1pPr marL="0" indent="0" algn="ctr">
              <a:lnSpc>
                <a:spcPct val="100000"/>
              </a:lnSpc>
              <a:spcBef>
                <a:spcPts val="0"/>
              </a:spcBef>
              <a:buSzTx/>
              <a:buNone/>
              <a:defRPr sz="2800"/>
            </a:lvl1pPr>
            <a:lvl2pPr marL="749967" indent="-318167" algn="ctr">
              <a:lnSpc>
                <a:spcPct val="100000"/>
              </a:lnSpc>
              <a:spcBef>
                <a:spcPts val="0"/>
              </a:spcBef>
              <a:defRPr sz="2800"/>
            </a:lvl2pPr>
            <a:lvl3pPr marL="1181767" indent="-318167" algn="ctr">
              <a:lnSpc>
                <a:spcPct val="100000"/>
              </a:lnSpc>
              <a:spcBef>
                <a:spcPts val="0"/>
              </a:spcBef>
              <a:defRPr sz="2800"/>
            </a:lvl3pPr>
            <a:lvl4pPr marL="1613567" indent="-318167" algn="ctr">
              <a:lnSpc>
                <a:spcPct val="100000"/>
              </a:lnSpc>
              <a:spcBef>
                <a:spcPts val="0"/>
              </a:spcBef>
              <a:defRPr sz="2800"/>
            </a:lvl4pPr>
            <a:lvl5pPr marL="2045367" indent="-318167" algn="ctr">
              <a:lnSpc>
                <a:spcPct val="100000"/>
              </a:lnSpc>
              <a:spcBef>
                <a:spcPts val="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94" name="Shape 94"/>
          <p:cNvSpPr txBox="1"/>
          <p:nvPr>
            <p:ph type="body" sz="quarter" idx="13"/>
          </p:nvPr>
        </p:nvSpPr>
        <p:spPr>
          <a:xfrm>
            <a:off x="1270000" y="4152900"/>
            <a:ext cx="10464800" cy="647700"/>
          </a:xfrm>
          <a:prstGeom prst="rect">
            <a:avLst/>
          </a:prstGeom>
        </p:spPr>
        <p:txBody>
          <a:bodyPr/>
          <a:lstStyle/>
          <a:p>
            <a:pPr marL="432180" indent="-432180" defTabSz="484886">
              <a:spcBef>
                <a:spcPts val="3800"/>
              </a:spcBef>
              <a:defRPr sz="3818"/>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346200" y="520700"/>
            <a:ext cx="10388600" cy="5860237"/>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908800"/>
            <a:ext cx="10464800" cy="1282700"/>
          </a:xfrm>
          <a:prstGeom prst="rect">
            <a:avLst/>
          </a:prstGeom>
        </p:spPr>
        <p:txBody>
          <a:bodyPr/>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355600" y="3251200"/>
            <a:ext cx="12293600" cy="32385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05600" y="609600"/>
            <a:ext cx="5359400" cy="7759700"/>
          </a:xfrm>
          <a:prstGeom prst="rect">
            <a:avLst/>
          </a:prstGeom>
        </p:spPr>
        <p:txBody>
          <a:bodyPr lIns="91439" tIns="45719" rIns="91439" bIns="45719" anchor="t">
            <a:noAutofit/>
          </a:bodyPr>
          <a:lstStyle/>
          <a:p>
            <a:pPr/>
          </a:p>
        </p:txBody>
      </p:sp>
      <p:sp>
        <p:nvSpPr>
          <p:cNvPr id="39" name="Title Text"/>
          <p:cNvSpPr txBox="1"/>
          <p:nvPr>
            <p:ph type="title"/>
          </p:nvPr>
        </p:nvSpPr>
        <p:spPr>
          <a:xfrm>
            <a:off x="355600" y="1016000"/>
            <a:ext cx="5892800" cy="3886200"/>
          </a:xfrm>
          <a:prstGeom prst="rect">
            <a:avLst/>
          </a:prstGeom>
        </p:spPr>
        <p:txBody>
          <a:bodyPr anchor="b"/>
          <a:lstStyle/>
          <a:p>
            <a:pPr/>
            <a:r>
              <a:t>Title Text</a:t>
            </a:r>
          </a:p>
        </p:txBody>
      </p:sp>
      <p:sp>
        <p:nvSpPr>
          <p:cNvPr id="40" name="Body Level One…"/>
          <p:cNvSpPr txBox="1"/>
          <p:nvPr>
            <p:ph type="body" sz="quarter" idx="1"/>
          </p:nvPr>
        </p:nvSpPr>
        <p:spPr>
          <a:xfrm>
            <a:off x="355600" y="4889500"/>
            <a:ext cx="5892800" cy="3886200"/>
          </a:xfrm>
          <a:prstGeom prst="rect">
            <a:avLst/>
          </a:prstGeom>
        </p:spPr>
        <p:txBody>
          <a:bodyPr anchor="t"/>
          <a:lstStyle>
            <a:lvl1pPr marL="0" indent="0" algn="ctr">
              <a:lnSpc>
                <a:spcPct val="100000"/>
              </a:lnSpc>
              <a:spcBef>
                <a:spcPts val="0"/>
              </a:spcBef>
              <a:buSzTx/>
              <a:buNone/>
              <a:defRPr sz="3800"/>
            </a:lvl1pPr>
            <a:lvl2pPr marL="0" indent="0" algn="ctr">
              <a:lnSpc>
                <a:spcPct val="100000"/>
              </a:lnSpc>
              <a:spcBef>
                <a:spcPts val="0"/>
              </a:spcBef>
              <a:buSzTx/>
              <a:buNone/>
              <a:defRPr sz="3800"/>
            </a:lvl2pPr>
            <a:lvl3pPr marL="0" indent="0" algn="ctr">
              <a:lnSpc>
                <a:spcPct val="100000"/>
              </a:lnSpc>
              <a:spcBef>
                <a:spcPts val="0"/>
              </a:spcBef>
              <a:buSzTx/>
              <a:buNone/>
              <a:defRPr sz="3800"/>
            </a:lvl3pPr>
            <a:lvl4pPr marL="0" indent="0" algn="ctr">
              <a:lnSpc>
                <a:spcPct val="100000"/>
              </a:lnSpc>
              <a:spcBef>
                <a:spcPts val="0"/>
              </a:spcBef>
              <a:buSzTx/>
              <a:buNone/>
              <a:defRPr sz="3800"/>
            </a:lvl4pPr>
            <a:lvl5pPr marL="0" indent="0" algn="ctr">
              <a:lnSpc>
                <a:spcPct val="100000"/>
              </a:lnSpc>
              <a:spcBef>
                <a:spcPts val="0"/>
              </a:spcBef>
              <a:buSzTx/>
              <a:buNone/>
              <a:defRPr sz="38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870700" y="2781300"/>
            <a:ext cx="5283200" cy="61849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355600" y="2730500"/>
            <a:ext cx="5892800" cy="6299200"/>
          </a:xfrm>
          <a:prstGeom prst="rect">
            <a:avLst/>
          </a:prstGeom>
        </p:spPr>
        <p:txBody>
          <a:bodyPr/>
          <a:lstStyle>
            <a:lvl1pPr marL="431800" indent="-431800">
              <a:lnSpc>
                <a:spcPct val="100000"/>
              </a:lnSpc>
              <a:spcBef>
                <a:spcPts val="3800"/>
              </a:spcBef>
              <a:defRPr sz="3800"/>
            </a:lvl1pPr>
            <a:lvl2pPr marL="863600" indent="-431800">
              <a:lnSpc>
                <a:spcPct val="100000"/>
              </a:lnSpc>
              <a:spcBef>
                <a:spcPts val="3800"/>
              </a:spcBef>
              <a:defRPr sz="3800"/>
            </a:lvl2pPr>
            <a:lvl3pPr marL="1295400" indent="-431800">
              <a:lnSpc>
                <a:spcPct val="100000"/>
              </a:lnSpc>
              <a:spcBef>
                <a:spcPts val="3800"/>
              </a:spcBef>
              <a:defRPr sz="3800"/>
            </a:lvl3pPr>
            <a:lvl4pPr marL="1727200" indent="-431800">
              <a:lnSpc>
                <a:spcPct val="100000"/>
              </a:lnSpc>
              <a:spcBef>
                <a:spcPts val="3800"/>
              </a:spcBef>
              <a:defRPr sz="3800"/>
            </a:lvl4pPr>
            <a:lvl5pPr marL="2159000" indent="-431800">
              <a:lnSpc>
                <a:spcPct val="100000"/>
              </a:lnSpc>
              <a:spcBef>
                <a:spcPts val="38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762000"/>
            <a:ext cx="11468100" cy="82169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654800" y="5029200"/>
            <a:ext cx="5803900" cy="42164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664613" y="508000"/>
            <a:ext cx="5803903" cy="4216400"/>
          </a:xfrm>
          <a:prstGeom prst="rect">
            <a:avLst/>
          </a:prstGeom>
        </p:spPr>
        <p:txBody>
          <a:bodyPr lIns="91439" tIns="45719" rIns="91439" bIns="45719" anchor="t">
            <a:noAutofit/>
          </a:bodyPr>
          <a:lstStyle/>
          <a:p>
            <a:pPr/>
          </a:p>
        </p:txBody>
      </p:sp>
      <p:sp>
        <p:nvSpPr>
          <p:cNvPr id="85" name="Shape 85"/>
          <p:cNvSpPr/>
          <p:nvPr>
            <p:ph type="pic" idx="15"/>
          </p:nvPr>
        </p:nvSpPr>
        <p:spPr>
          <a:xfrm>
            <a:off x="533400" y="508000"/>
            <a:ext cx="5808232" cy="8737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355600" y="254000"/>
            <a:ext cx="122936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355600" y="2730500"/>
            <a:ext cx="12293600" cy="629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4599" y="9270999"/>
            <a:ext cx="342901" cy="355601"/>
          </a:xfrm>
          <a:prstGeom prst="rect">
            <a:avLst/>
          </a:prstGeom>
          <a:ln w="12700">
            <a:miter lim="400000"/>
          </a:ln>
        </p:spPr>
        <p:txBody>
          <a:bodyPr wrap="none" lIns="50800" tIns="50800" rIns="50800" bIns="50800" anchor="b">
            <a:spAutoFit/>
          </a:bodyPr>
          <a:lstStyle>
            <a:lvl1pPr>
              <a:defRPr sz="1800">
                <a:latin typeface="Gill Sans Light"/>
                <a:ea typeface="Gill Sans Light"/>
                <a:cs typeface="Gill Sans Light"/>
                <a:sym typeface="Gill Sans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1pPr>
      <a:lvl2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2pPr>
      <a:lvl3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3pPr>
      <a:lvl4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4pPr>
      <a:lvl5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5pPr>
      <a:lvl6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6pPr>
      <a:lvl7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7pPr>
      <a:lvl8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8pPr>
      <a:lvl9pPr marL="0" marR="0" indent="0" algn="ctr" defTabSz="584200" rtl="0" latinLnBrk="0">
        <a:lnSpc>
          <a:spcPct val="100000"/>
        </a:lnSpc>
        <a:spcBef>
          <a:spcPts val="0"/>
        </a:spcBef>
        <a:spcAft>
          <a:spcPts val="0"/>
        </a:spcAft>
        <a:buClrTx/>
        <a:buSzTx/>
        <a:buFontTx/>
        <a:buNone/>
        <a:tabLst/>
        <a:defRPr b="0" baseline="0" cap="all" i="0" spc="0" strike="noStrike" sz="7200" u="none">
          <a:ln>
            <a:noFill/>
          </a:ln>
          <a:solidFill>
            <a:srgbClr val="535353"/>
          </a:solidFill>
          <a:uFillTx/>
          <a:latin typeface="Gill Sans Light"/>
          <a:ea typeface="Gill Sans Light"/>
          <a:cs typeface="Gill Sans Light"/>
          <a:sym typeface="Gill Sans Light"/>
        </a:defRPr>
      </a:lvl9pPr>
    </p:titleStyle>
    <p:bodyStyle>
      <a:lvl1pPr marL="5207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1pPr>
      <a:lvl2pPr marL="10414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2pPr>
      <a:lvl3pPr marL="15621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3pPr>
      <a:lvl4pPr marL="20828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4pPr>
      <a:lvl5pPr marL="2603500" marR="0" indent="-520700"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5pPr>
      <a:lvl6pPr marL="2681704" marR="0" indent="-522704"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6pPr>
      <a:lvl7pPr marL="3113504" marR="0" indent="-522704"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7pPr>
      <a:lvl8pPr marL="3545304" marR="0" indent="-522704"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8pPr>
      <a:lvl9pPr marL="3977104" marR="0" indent="-522704" algn="l" defTabSz="584200" rtl="0" latinLnBrk="0">
        <a:lnSpc>
          <a:spcPct val="120000"/>
        </a:lnSpc>
        <a:spcBef>
          <a:spcPts val="4600"/>
        </a:spcBef>
        <a:spcAft>
          <a:spcPts val="0"/>
        </a:spcAft>
        <a:buClrTx/>
        <a:buSzPct val="82000"/>
        <a:buFontTx/>
        <a:buChar char="•"/>
        <a:tabLst/>
        <a:defRPr b="0" baseline="0" cap="none" i="0" spc="0" strike="noStrike" sz="4600" u="none">
          <a:ln>
            <a:noFill/>
          </a:ln>
          <a:solidFill>
            <a:srgbClr val="535353"/>
          </a:solidFill>
          <a:uFillTx/>
          <a:latin typeface="Gill Sans Light"/>
          <a:ea typeface="Gill Sans Light"/>
          <a:cs typeface="Gill Sans Light"/>
          <a:sym typeface="Gill Sans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9.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7.png"/><Relationship Id="rId4"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tif"/><Relationship Id="rId4"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tif"/><Relationship Id="rId4" Type="http://schemas.openxmlformats.org/officeDocument/2006/relationships/image" Target="../media/image12.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tif"/><Relationship Id="rId4" Type="http://schemas.openxmlformats.org/officeDocument/2006/relationships/image" Target="../media/image1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tif"/><Relationship Id="rId4" Type="http://schemas.openxmlformats.org/officeDocument/2006/relationships/image" Target="../media/image11.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tif"/><Relationship Id="rId4"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1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1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13.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1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1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1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3.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7.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8.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txBox="1"/>
          <p:nvPr>
            <p:ph type="ctrTitle"/>
          </p:nvPr>
        </p:nvSpPr>
        <p:spPr>
          <a:xfrm>
            <a:off x="355600" y="4565227"/>
            <a:ext cx="12293600" cy="1632374"/>
          </a:xfrm>
          <a:prstGeom prst="rect">
            <a:avLst/>
          </a:prstGeom>
        </p:spPr>
        <p:txBody>
          <a:bodyPr/>
          <a:lstStyle>
            <a:lvl1pPr>
              <a:defRPr sz="8000"/>
            </a:lvl1pPr>
          </a:lstStyle>
          <a:p>
            <a:pPr/>
            <a:r>
              <a:t>What’s cooking?</a:t>
            </a:r>
          </a:p>
        </p:txBody>
      </p:sp>
      <p:sp>
        <p:nvSpPr>
          <p:cNvPr id="120" name="Shape 120"/>
          <p:cNvSpPr txBox="1"/>
          <p:nvPr>
            <p:ph type="subTitle" sz="quarter" idx="1"/>
          </p:nvPr>
        </p:nvSpPr>
        <p:spPr>
          <a:xfrm>
            <a:off x="355600" y="6184900"/>
            <a:ext cx="12293600" cy="1295400"/>
          </a:xfrm>
          <a:prstGeom prst="rect">
            <a:avLst/>
          </a:prstGeom>
        </p:spPr>
        <p:txBody>
          <a:bodyPr/>
          <a:lstStyle/>
          <a:p>
            <a:pPr/>
            <a:r>
              <a:t>Predicting cuisine given a list of ingredients</a:t>
            </a:r>
          </a:p>
        </p:txBody>
      </p:sp>
      <p:pic>
        <p:nvPicPr>
          <p:cNvPr id="121" name="pasted-image.tiff" descr="pasted-image.tiff"/>
          <p:cNvPicPr>
            <a:picLocks noChangeAspect="1"/>
          </p:cNvPicPr>
          <p:nvPr/>
        </p:nvPicPr>
        <p:blipFill>
          <a:blip r:embed="rId2">
            <a:extLst/>
          </a:blip>
          <a:srcRect l="0" t="26697" r="0" b="26696"/>
          <a:stretch>
            <a:fillRect/>
          </a:stretch>
        </p:blipFill>
        <p:spPr>
          <a:xfrm>
            <a:off x="-24657" y="499457"/>
            <a:ext cx="13054115" cy="3240274"/>
          </a:xfrm>
          <a:prstGeom prst="rect">
            <a:avLst/>
          </a:prstGeom>
          <a:ln w="12700">
            <a:miter lim="400000"/>
          </a:ln>
        </p:spPr>
      </p:pic>
      <p:sp>
        <p:nvSpPr>
          <p:cNvPr id="122" name="Shape 124"/>
          <p:cNvSpPr txBox="1"/>
          <p:nvPr/>
        </p:nvSpPr>
        <p:spPr>
          <a:xfrm>
            <a:off x="4494857" y="7023100"/>
            <a:ext cx="401508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atin typeface="Gill Sans Light"/>
                <a:ea typeface="Gill Sans Light"/>
                <a:cs typeface="Gill Sans Light"/>
                <a:sym typeface="Gill Sans Light"/>
              </a:defRPr>
            </a:lvl1pPr>
          </a:lstStyle>
          <a:p>
            <a:pPr/>
            <a:r>
              <a:t>Allison | Chico | Christian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48"/>
          <p:cNvSpPr txBox="1"/>
          <p:nvPr>
            <p:ph type="title"/>
          </p:nvPr>
        </p:nvSpPr>
        <p:spPr>
          <a:xfrm>
            <a:off x="355600" y="-239602"/>
            <a:ext cx="12293600" cy="1643859"/>
          </a:xfrm>
          <a:prstGeom prst="rect">
            <a:avLst/>
          </a:prstGeom>
        </p:spPr>
        <p:txBody>
          <a:bodyPr/>
          <a:lstStyle>
            <a:lvl1pPr>
              <a:defRPr sz="4000"/>
            </a:lvl1pPr>
          </a:lstStyle>
          <a:p>
            <a:pPr/>
            <a:r>
              <a:t>Tf / idf</a:t>
            </a:r>
          </a:p>
        </p:txBody>
      </p:sp>
      <p:pic>
        <p:nvPicPr>
          <p:cNvPr id="168"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sp>
        <p:nvSpPr>
          <p:cNvPr id="169" name="TextBox 1"/>
          <p:cNvSpPr txBox="1"/>
          <p:nvPr/>
        </p:nvSpPr>
        <p:spPr>
          <a:xfrm>
            <a:off x="1075869" y="928402"/>
            <a:ext cx="10853060" cy="64325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2800">
                <a:latin typeface="Gill Sans Light"/>
                <a:ea typeface="Gill Sans Light"/>
                <a:cs typeface="Gill Sans Light"/>
                <a:sym typeface="Gill Sans Light"/>
              </a:defRPr>
            </a:pPr>
          </a:p>
          <a:p>
            <a:pPr marL="457200" indent="-457200" algn="just">
              <a:buSzPct val="100000"/>
              <a:buFont typeface="Gill Sans Light"/>
              <a:buChar char="❖"/>
              <a:defRPr sz="2800">
                <a:latin typeface="Gill Sans Light"/>
                <a:ea typeface="Gill Sans Light"/>
                <a:cs typeface="Gill Sans Light"/>
                <a:sym typeface="Gill Sans Light"/>
              </a:defRPr>
            </a:pPr>
            <a:r>
              <a:t>Corpus: What’s cooking dataset</a:t>
            </a:r>
          </a:p>
          <a:p>
            <a:pPr marL="457200" indent="-457200" algn="just">
              <a:buSzPct val="100000"/>
              <a:buFont typeface="Gill Sans Light"/>
              <a:buChar char="❖"/>
              <a:defRPr sz="2800">
                <a:latin typeface="Gill Sans Light"/>
                <a:ea typeface="Gill Sans Light"/>
                <a:cs typeface="Gill Sans Light"/>
                <a:sym typeface="Gill Sans Light"/>
              </a:defRPr>
            </a:pPr>
            <a:r>
              <a:t>Document: Each Recipe</a:t>
            </a:r>
          </a:p>
          <a:p>
            <a:pPr marL="457200" indent="-457200" algn="just">
              <a:buSzPct val="100000"/>
              <a:buFont typeface="Gill Sans Light"/>
              <a:buChar char="❖"/>
              <a:defRPr sz="2800">
                <a:latin typeface="Gill Sans Light"/>
                <a:ea typeface="Gill Sans Light"/>
                <a:cs typeface="Gill Sans Light"/>
                <a:sym typeface="Gill Sans Light"/>
              </a:defRPr>
            </a:pPr>
            <a:r>
              <a:t>Word: Ingredient (unigram)</a:t>
            </a:r>
          </a:p>
          <a:p>
            <a:pPr algn="just">
              <a:defRPr sz="2800">
                <a:latin typeface="Gill Sans Light"/>
                <a:ea typeface="Gill Sans Light"/>
                <a:cs typeface="Gill Sans Light"/>
                <a:sym typeface="Gill Sans Light"/>
              </a:defRPr>
            </a:pPr>
          </a:p>
          <a:p>
            <a:pPr algn="just">
              <a:defRPr sz="2800" u="sng">
                <a:latin typeface="Gill Sans Light"/>
                <a:ea typeface="Gill Sans Light"/>
                <a:cs typeface="Gill Sans Light"/>
                <a:sym typeface="Gill Sans Light"/>
              </a:defRPr>
            </a:pPr>
            <a:r>
              <a:t>Data Preparation:</a:t>
            </a:r>
          </a:p>
          <a:p>
            <a:pPr marL="457200" indent="-457200" algn="just">
              <a:buSzPct val="100000"/>
              <a:buFont typeface="Arial"/>
              <a:buChar char="•"/>
              <a:defRPr sz="2800">
                <a:latin typeface="Gill Sans Light"/>
                <a:ea typeface="Gill Sans Light"/>
                <a:cs typeface="Gill Sans Light"/>
                <a:sym typeface="Gill Sans Light"/>
              </a:defRPr>
            </a:pPr>
            <a:r>
              <a:t>All words converted to lowercase</a:t>
            </a:r>
          </a:p>
          <a:p>
            <a:pPr marL="457200" indent="-457200" algn="just">
              <a:lnSpc>
                <a:spcPct val="150000"/>
              </a:lnSpc>
              <a:buSzPct val="100000"/>
              <a:buFont typeface="Arial"/>
              <a:buChar char="•"/>
              <a:defRPr sz="2800">
                <a:latin typeface="Gill Sans Light"/>
                <a:ea typeface="Gill Sans Light"/>
                <a:cs typeface="Gill Sans Light"/>
                <a:sym typeface="Gill Sans Light"/>
              </a:defRPr>
            </a:pPr>
            <a:r>
              <a:t>Removal of punctuation, special characters and measurement units, eg:</a:t>
            </a:r>
          </a:p>
          <a:p>
            <a:pPr marL="1371600" indent="-566737" algn="just">
              <a:lnSpc>
                <a:spcPct val="150000"/>
              </a:lnSpc>
              <a:buSzPct val="100000"/>
              <a:buFont typeface="Gill Sans Light"/>
              <a:buChar char="❑"/>
              <a:defRPr sz="2000">
                <a:latin typeface="Gill Sans Light"/>
                <a:ea typeface="Gill Sans Light"/>
                <a:cs typeface="Gill Sans Light"/>
                <a:sym typeface="Gill Sans Light"/>
              </a:defRPr>
            </a:pPr>
            <a:r>
              <a:t>(10 oz.) frozen chopped spinach</a:t>
            </a:r>
          </a:p>
          <a:p>
            <a:pPr marL="1371600" indent="-566737" algn="just">
              <a:buSzPct val="100000"/>
              <a:buFont typeface="Gill Sans Light"/>
              <a:buChar char="❑"/>
              <a:defRPr sz="2800">
                <a:latin typeface="Gill Sans Light"/>
                <a:ea typeface="Gill Sans Light"/>
                <a:cs typeface="Gill Sans Light"/>
                <a:sym typeface="Gill Sans Light"/>
              </a:defRPr>
            </a:pPr>
          </a:p>
          <a:p>
            <a:pPr algn="just">
              <a:defRPr sz="2800" u="sng">
                <a:latin typeface="Gill Sans Light"/>
                <a:ea typeface="Gill Sans Light"/>
                <a:cs typeface="Gill Sans Light"/>
                <a:sym typeface="Gill Sans Light"/>
              </a:defRPr>
            </a:pPr>
            <a:r>
              <a:t>Assumption:</a:t>
            </a:r>
          </a:p>
          <a:p>
            <a:pPr marL="457200" indent="-457200" algn="just">
              <a:buSzPct val="100000"/>
              <a:buFont typeface="Arial"/>
              <a:buChar char="•"/>
              <a:defRPr sz="2800">
                <a:latin typeface="Gill Sans Light"/>
                <a:ea typeface="Gill Sans Light"/>
                <a:cs typeface="Gill Sans Light"/>
                <a:sym typeface="Gill Sans Light"/>
              </a:defRPr>
            </a:pPr>
            <a:r>
              <a:t>Ingredients in recipes are made up of 1 word (unigram)</a:t>
            </a:r>
          </a:p>
          <a:p>
            <a:pPr algn="just">
              <a:defRPr sz="2800">
                <a:latin typeface="Gill Sans Light"/>
                <a:ea typeface="Gill Sans Light"/>
                <a:cs typeface="Gill Sans Light"/>
                <a:sym typeface="Gill Sans Light"/>
              </a:defRPr>
            </a:pPr>
          </a:p>
          <a:p>
            <a:pPr algn="just">
              <a:defRPr sz="2800" u="sng">
                <a:latin typeface="Gill Sans Light"/>
                <a:ea typeface="Gill Sans Light"/>
                <a:cs typeface="Gill Sans Light"/>
                <a:sym typeface="Gill Sans Light"/>
              </a:defRPr>
            </a:pPr>
            <a:r>
              <a:t>After vectorizing the recipes:</a:t>
            </a:r>
          </a:p>
          <a:p>
            <a:pPr marL="457200" indent="-457200" algn="just">
              <a:buSzPct val="100000"/>
              <a:buFont typeface="Arial"/>
              <a:buChar char="•"/>
              <a:defRPr sz="2800">
                <a:latin typeface="Gill Sans Light"/>
                <a:ea typeface="Gill Sans Light"/>
                <a:cs typeface="Gill Sans Light"/>
                <a:sym typeface="Gill Sans Light"/>
              </a:defRPr>
            </a:pPr>
            <a:r>
              <a:t>Total number of elements: 762,207</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39"/>
          <p:cNvSpPr txBox="1"/>
          <p:nvPr>
            <p:ph type="title"/>
          </p:nvPr>
        </p:nvSpPr>
        <p:spPr>
          <a:xfrm>
            <a:off x="355600" y="-270328"/>
            <a:ext cx="12293600" cy="1849891"/>
          </a:xfrm>
          <a:prstGeom prst="rect">
            <a:avLst/>
          </a:prstGeom>
        </p:spPr>
        <p:txBody>
          <a:bodyPr/>
          <a:lstStyle>
            <a:lvl1pPr>
              <a:defRPr sz="4000"/>
            </a:lvl1pPr>
          </a:lstStyle>
          <a:p>
            <a:pPr/>
            <a:r>
              <a:t>eda insights FROM TF-IDF  </a:t>
            </a:r>
          </a:p>
        </p:txBody>
      </p:sp>
      <p:pic>
        <p:nvPicPr>
          <p:cNvPr id="172" name="pasted-image.tiff" descr="pasted-image.tiff"/>
          <p:cNvPicPr>
            <a:picLocks noChangeAspect="1"/>
          </p:cNvPicPr>
          <p:nvPr/>
        </p:nvPicPr>
        <p:blipFill>
          <a:blip r:embed="rId3">
            <a:extLst/>
          </a:blip>
          <a:stretch>
            <a:fillRect/>
          </a:stretch>
        </p:blipFill>
        <p:spPr>
          <a:xfrm>
            <a:off x="1092861" y="1486009"/>
            <a:ext cx="10819079" cy="809919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2"/>
          <p:cNvSpPr txBox="1"/>
          <p:nvPr>
            <p:ph type="title"/>
          </p:nvPr>
        </p:nvSpPr>
        <p:spPr>
          <a:xfrm>
            <a:off x="355600" y="51957"/>
            <a:ext cx="12293600" cy="1946208"/>
          </a:xfrm>
          <a:prstGeom prst="rect">
            <a:avLst/>
          </a:prstGeom>
        </p:spPr>
        <p:txBody>
          <a:bodyPr/>
          <a:lstStyle/>
          <a:p>
            <a:pPr>
              <a:defRPr sz="4000"/>
            </a:pPr>
            <a:r>
              <a:t>Can we cluster recipes together and find which cuisines are similar?</a:t>
            </a:r>
            <a:br/>
            <a:r>
              <a:t>Feature engineering</a:t>
            </a:r>
          </a:p>
        </p:txBody>
      </p:sp>
      <p:pic>
        <p:nvPicPr>
          <p:cNvPr id="177"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pic>
        <p:nvPicPr>
          <p:cNvPr id="178" name="Picture 2" descr="Picture 2"/>
          <p:cNvPicPr>
            <a:picLocks noChangeAspect="1"/>
          </p:cNvPicPr>
          <p:nvPr/>
        </p:nvPicPr>
        <p:blipFill>
          <a:blip r:embed="rId3">
            <a:extLst/>
          </a:blip>
          <a:stretch>
            <a:fillRect/>
          </a:stretch>
        </p:blipFill>
        <p:spPr>
          <a:xfrm>
            <a:off x="1720850" y="1998166"/>
            <a:ext cx="9867900" cy="1952626"/>
          </a:xfrm>
          <a:prstGeom prst="rect">
            <a:avLst/>
          </a:prstGeom>
          <a:ln w="12700">
            <a:miter lim="400000"/>
          </a:ln>
        </p:spPr>
      </p:pic>
      <p:sp>
        <p:nvSpPr>
          <p:cNvPr id="179" name="Arrow: Down 3"/>
          <p:cNvSpPr/>
          <p:nvPr/>
        </p:nvSpPr>
        <p:spPr>
          <a:xfrm>
            <a:off x="6159500" y="4025900"/>
            <a:ext cx="381001" cy="774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89"/>
                </a:moveTo>
                <a:lnTo>
                  <a:pt x="5400" y="16289"/>
                </a:lnTo>
                <a:lnTo>
                  <a:pt x="5400" y="0"/>
                </a:lnTo>
                <a:lnTo>
                  <a:pt x="16200" y="0"/>
                </a:lnTo>
                <a:lnTo>
                  <a:pt x="16200" y="16289"/>
                </a:lnTo>
                <a:lnTo>
                  <a:pt x="21600" y="16289"/>
                </a:lnTo>
                <a:lnTo>
                  <a:pt x="10800" y="21600"/>
                </a:lnTo>
                <a:close/>
              </a:path>
            </a:pathLst>
          </a:custGeom>
          <a:solidFill>
            <a:srgbClr val="FD8978"/>
          </a:solidFill>
          <a:ln w="12700">
            <a:miter lim="400000"/>
          </a:ln>
        </p:spPr>
        <p:txBody>
          <a:bodyPr lIns="50800" tIns="50800" rIns="50800" bIns="50800" anchor="ctr"/>
          <a:lstStyle/>
          <a:p>
            <a:pPr>
              <a:defRPr>
                <a:solidFill>
                  <a:srgbClr val="FFFFFF"/>
                </a:solidFill>
                <a:latin typeface="Gill Sans Light"/>
                <a:ea typeface="Gill Sans Light"/>
                <a:cs typeface="Gill Sans Light"/>
                <a:sym typeface="Gill Sans Light"/>
              </a:defRPr>
            </a:pPr>
          </a:p>
        </p:txBody>
      </p:sp>
      <p:pic>
        <p:nvPicPr>
          <p:cNvPr id="180" name="Picture 4" descr="Picture 4"/>
          <p:cNvPicPr>
            <a:picLocks noChangeAspect="1"/>
          </p:cNvPicPr>
          <p:nvPr/>
        </p:nvPicPr>
        <p:blipFill>
          <a:blip r:embed="rId4">
            <a:extLst/>
          </a:blip>
          <a:stretch>
            <a:fillRect/>
          </a:stretch>
        </p:blipFill>
        <p:spPr>
          <a:xfrm>
            <a:off x="2116135" y="4875707"/>
            <a:ext cx="8772527" cy="308610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72"/>
          <p:cNvSpPr txBox="1"/>
          <p:nvPr>
            <p:ph type="title"/>
          </p:nvPr>
        </p:nvSpPr>
        <p:spPr>
          <a:xfrm>
            <a:off x="355600" y="51957"/>
            <a:ext cx="12293600" cy="1421243"/>
          </a:xfrm>
          <a:prstGeom prst="rect">
            <a:avLst/>
          </a:prstGeom>
        </p:spPr>
        <p:txBody>
          <a:bodyPr/>
          <a:lstStyle>
            <a:lvl1pPr>
              <a:defRPr sz="4000"/>
            </a:lvl1pPr>
          </a:lstStyle>
          <a:p>
            <a:pPr/>
            <a:r>
              <a:t>Pca FOR VISUALIZING THE DATA </a:t>
            </a:r>
          </a:p>
        </p:txBody>
      </p:sp>
      <p:pic>
        <p:nvPicPr>
          <p:cNvPr id="183"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pic>
        <p:nvPicPr>
          <p:cNvPr id="184" name="Picture 1" descr="Picture 1"/>
          <p:cNvPicPr>
            <a:picLocks noChangeAspect="1"/>
          </p:cNvPicPr>
          <p:nvPr/>
        </p:nvPicPr>
        <p:blipFill>
          <a:blip r:embed="rId3">
            <a:extLst/>
          </a:blip>
          <a:stretch>
            <a:fillRect/>
          </a:stretch>
        </p:blipFill>
        <p:spPr>
          <a:xfrm>
            <a:off x="5514109" y="1473199"/>
            <a:ext cx="6966527" cy="5675746"/>
          </a:xfrm>
          <a:prstGeom prst="rect">
            <a:avLst/>
          </a:prstGeom>
          <a:ln w="12700">
            <a:miter lim="400000"/>
          </a:ln>
        </p:spPr>
      </p:pic>
      <p:sp>
        <p:nvSpPr>
          <p:cNvPr id="185" name="TextBox 5"/>
          <p:cNvSpPr txBox="1"/>
          <p:nvPr/>
        </p:nvSpPr>
        <p:spPr>
          <a:xfrm>
            <a:off x="967507" y="2914424"/>
            <a:ext cx="4117111" cy="156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2000">
                <a:latin typeface="Gill Sans Light"/>
                <a:ea typeface="Gill Sans Light"/>
                <a:cs typeface="Gill Sans Light"/>
                <a:sym typeface="Gill Sans Light"/>
              </a:defRPr>
            </a:lvl1pPr>
          </a:lstStyle>
          <a:p>
            <a:pPr/>
            <a:r>
              <a:t>This is a visualization of only 500 datapoints, nonetheless we can begin to see a very large concentration of data points in one region. Can we really cluster this data? </a:t>
            </a:r>
          </a:p>
        </p:txBody>
      </p:sp>
      <p:pic>
        <p:nvPicPr>
          <p:cNvPr id="186" name="Picture 2" descr="Picture 2"/>
          <p:cNvPicPr>
            <a:picLocks noChangeAspect="1"/>
          </p:cNvPicPr>
          <p:nvPr/>
        </p:nvPicPr>
        <p:blipFill>
          <a:blip r:embed="rId4">
            <a:extLst/>
          </a:blip>
          <a:stretch>
            <a:fillRect/>
          </a:stretch>
        </p:blipFill>
        <p:spPr>
          <a:xfrm>
            <a:off x="-306807" y="4876800"/>
            <a:ext cx="2188716" cy="218871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72"/>
          <p:cNvSpPr txBox="1"/>
          <p:nvPr>
            <p:ph type="title"/>
          </p:nvPr>
        </p:nvSpPr>
        <p:spPr>
          <a:xfrm>
            <a:off x="355600" y="51957"/>
            <a:ext cx="12293600" cy="1421243"/>
          </a:xfrm>
          <a:prstGeom prst="rect">
            <a:avLst/>
          </a:prstGeom>
        </p:spPr>
        <p:txBody>
          <a:bodyPr/>
          <a:lstStyle>
            <a:lvl1pPr>
              <a:defRPr sz="4000"/>
            </a:lvl1pPr>
          </a:lstStyle>
          <a:p>
            <a:pPr/>
            <a:r>
              <a:t>Clusters in db-scan</a:t>
            </a:r>
          </a:p>
        </p:txBody>
      </p:sp>
      <p:pic>
        <p:nvPicPr>
          <p:cNvPr id="189"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sp>
        <p:nvSpPr>
          <p:cNvPr id="190" name="TextBox 5"/>
          <p:cNvSpPr txBox="1"/>
          <p:nvPr/>
        </p:nvSpPr>
        <p:spPr>
          <a:xfrm>
            <a:off x="468744" y="2984276"/>
            <a:ext cx="4671293"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2900" indent="-342900" algn="just">
              <a:buSzPct val="100000"/>
              <a:buFont typeface="Arial"/>
              <a:buChar char="•"/>
              <a:defRPr sz="2000">
                <a:latin typeface="Gill Sans Light"/>
                <a:ea typeface="Gill Sans Light"/>
                <a:cs typeface="Gill Sans Light"/>
                <a:sym typeface="Gill Sans Light"/>
              </a:defRPr>
            </a:pPr>
            <a:r>
              <a:t>No configuration of the DB-SCAN parameters separated the points into significant groups to create clusters.</a:t>
            </a:r>
            <a:endParaRPr sz="2800"/>
          </a:p>
          <a:p>
            <a:pPr algn="just">
              <a:defRPr sz="2000">
                <a:latin typeface="Gill Sans Light"/>
                <a:ea typeface="Gill Sans Light"/>
                <a:cs typeface="Gill Sans Light"/>
                <a:sym typeface="Gill Sans Light"/>
              </a:defRPr>
            </a:pPr>
            <a:r>
              <a:t> </a:t>
            </a:r>
            <a:endParaRPr sz="2800"/>
          </a:p>
          <a:p>
            <a:pPr marL="342900" indent="-342900" algn="just">
              <a:buSzPct val="100000"/>
              <a:buFont typeface="Arial"/>
              <a:buChar char="•"/>
              <a:defRPr sz="2000">
                <a:latin typeface="Gill Sans Light"/>
                <a:ea typeface="Gill Sans Light"/>
                <a:cs typeface="Gill Sans Light"/>
                <a:sym typeface="Gill Sans Light"/>
              </a:defRPr>
            </a:pPr>
            <a:r>
              <a:t>EPS = 0.5 and min_sample = 3 separated the datapoints into 12 clusters, with one cluster having more than 95% of the dataset. </a:t>
            </a:r>
          </a:p>
        </p:txBody>
      </p:sp>
      <p:pic>
        <p:nvPicPr>
          <p:cNvPr id="191" name="Picture 1" descr="Picture 1"/>
          <p:cNvPicPr>
            <a:picLocks noChangeAspect="1"/>
          </p:cNvPicPr>
          <p:nvPr/>
        </p:nvPicPr>
        <p:blipFill>
          <a:blip r:embed="rId3">
            <a:extLst/>
          </a:blip>
          <a:stretch>
            <a:fillRect/>
          </a:stretch>
        </p:blipFill>
        <p:spPr>
          <a:xfrm>
            <a:off x="5666509" y="1341437"/>
            <a:ext cx="6747165" cy="572407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72"/>
          <p:cNvSpPr txBox="1"/>
          <p:nvPr>
            <p:ph type="title"/>
          </p:nvPr>
        </p:nvSpPr>
        <p:spPr>
          <a:xfrm>
            <a:off x="355600" y="51957"/>
            <a:ext cx="12293600" cy="1421243"/>
          </a:xfrm>
          <a:prstGeom prst="rect">
            <a:avLst/>
          </a:prstGeom>
        </p:spPr>
        <p:txBody>
          <a:bodyPr/>
          <a:lstStyle>
            <a:lvl1pPr>
              <a:defRPr sz="4000"/>
            </a:lvl1pPr>
          </a:lstStyle>
          <a:p>
            <a:pPr/>
            <a:r>
              <a:t>Other findings with engineered features</a:t>
            </a:r>
          </a:p>
        </p:txBody>
      </p:sp>
      <p:pic>
        <p:nvPicPr>
          <p:cNvPr id="194"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sp>
        <p:nvSpPr>
          <p:cNvPr id="195" name="TextBox 5"/>
          <p:cNvSpPr txBox="1"/>
          <p:nvPr/>
        </p:nvSpPr>
        <p:spPr>
          <a:xfrm>
            <a:off x="1917700" y="6584948"/>
            <a:ext cx="8991600"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342900" indent="-342900" algn="just">
              <a:buSzPct val="100000"/>
              <a:buFont typeface="Arial"/>
              <a:buChar char="•"/>
              <a:defRPr sz="2000">
                <a:latin typeface="Gill Sans Light"/>
                <a:ea typeface="Gill Sans Light"/>
                <a:cs typeface="Gill Sans Light"/>
                <a:sym typeface="Gill Sans Light"/>
              </a:defRPr>
            </a:lvl1pPr>
          </a:lstStyle>
          <a:p>
            <a:pPr/>
            <a:r>
              <a:t>The high correlation in spices and vegetables with recipe length foretell that the longest recipes have many vegetables and spices. </a:t>
            </a:r>
          </a:p>
        </p:txBody>
      </p:sp>
      <p:pic>
        <p:nvPicPr>
          <p:cNvPr id="196" name="Picture 2" descr="Picture 2"/>
          <p:cNvPicPr>
            <a:picLocks noChangeAspect="1"/>
          </p:cNvPicPr>
          <p:nvPr/>
        </p:nvPicPr>
        <p:blipFill>
          <a:blip r:embed="rId3">
            <a:extLst/>
          </a:blip>
          <a:stretch>
            <a:fillRect/>
          </a:stretch>
        </p:blipFill>
        <p:spPr>
          <a:xfrm>
            <a:off x="2546350" y="1313981"/>
            <a:ext cx="7912100" cy="474043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0"/>
          <p:cNvSpPr txBox="1"/>
          <p:nvPr>
            <p:ph type="title"/>
          </p:nvPr>
        </p:nvSpPr>
        <p:spPr>
          <a:xfrm>
            <a:off x="355600" y="1689100"/>
            <a:ext cx="5344829" cy="3886200"/>
          </a:xfrm>
          <a:prstGeom prst="rect">
            <a:avLst/>
          </a:prstGeom>
        </p:spPr>
        <p:txBody>
          <a:bodyPr/>
          <a:lstStyle>
            <a:lvl1pPr algn="r"/>
          </a:lstStyle>
          <a:p>
            <a:pPr/>
            <a:r>
              <a:t>Machine learning</a:t>
            </a:r>
          </a:p>
        </p:txBody>
      </p:sp>
      <p:pic>
        <p:nvPicPr>
          <p:cNvPr id="199" name="pasted-image.tiff" descr="pasted-image.tiff"/>
          <p:cNvPicPr>
            <a:picLocks noChangeAspect="1"/>
          </p:cNvPicPr>
          <p:nvPr/>
        </p:nvPicPr>
        <p:blipFill>
          <a:blip r:embed="rId2">
            <a:extLst/>
          </a:blip>
          <a:stretch>
            <a:fillRect/>
          </a:stretch>
        </p:blipFill>
        <p:spPr>
          <a:xfrm>
            <a:off x="6149476" y="2353304"/>
            <a:ext cx="6175713" cy="504699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graphicFrame>
        <p:nvGraphicFramePr>
          <p:cNvPr id="202" name="Table 194"/>
          <p:cNvGraphicFramePr/>
          <p:nvPr/>
        </p:nvGraphicFramePr>
        <p:xfrm>
          <a:off x="282773" y="2106564"/>
          <a:ext cx="12337654" cy="2249087"/>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84413"/>
                <a:gridCol w="3084413"/>
                <a:gridCol w="3084413"/>
                <a:gridCol w="3084413"/>
              </a:tblGrid>
              <a:tr h="1124542">
                <a:tc>
                  <a:txBody>
                    <a:bodyPr/>
                    <a:lstStyle/>
                    <a:p>
                      <a:pPr indent="228600">
                        <a:defRPr sz="2700">
                          <a:sym typeface="Helvetica Neue"/>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sz="2700">
                          <a:sym typeface="Helvetica Neue"/>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sz="2700">
                          <a:sym typeface="Helvetica Neue"/>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sz="2700">
                          <a:sym typeface="Helvetica Neue"/>
                        </a:defRPr>
                      </a:pPr>
                    </a:p>
                  </a:txBody>
                  <a:tcPr marL="0" marR="0" marT="0" marB="0" anchor="t" anchorCtr="0" horzOverflow="overflow">
                    <a:lnL w="12700">
                      <a:miter lim="400000"/>
                    </a:lnL>
                    <a:lnR w="12700">
                      <a:miter lim="400000"/>
                    </a:lnR>
                    <a:lnT w="12700">
                      <a:miter lim="400000"/>
                    </a:lnT>
                    <a:lnB w="12700">
                      <a:miter lim="400000"/>
                    </a:lnB>
                    <a:noFill/>
                  </a:tcPr>
                </a:tc>
              </a:tr>
              <a:tr h="1124542">
                <a:tc>
                  <a:txBody>
                    <a:bodyPr/>
                    <a:lstStyle/>
                    <a:p>
                      <a:pPr indent="228600">
                        <a:defRPr>
                          <a:solidFill>
                            <a:srgbClr val="000000"/>
                          </a:solidFill>
                        </a:defRPr>
                      </a:pPr>
                      <a:r>
                        <a:rPr b="1" sz="2700">
                          <a:solidFill>
                            <a:srgbClr val="535353"/>
                          </a:solidFill>
                          <a:latin typeface="Gill Sans"/>
                          <a:ea typeface="Gill Sans"/>
                          <a:cs typeface="Gill Sans"/>
                          <a:sym typeface="Gill Sans"/>
                        </a:rPr>
                        <a:t>LOGISTIC REGRESSION</a:t>
                      </a: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a:solidFill>
                            <a:srgbClr val="000000"/>
                          </a:solidFill>
                        </a:defRPr>
                      </a:pPr>
                      <a:r>
                        <a:rPr b="1" sz="2700">
                          <a:solidFill>
                            <a:srgbClr val="535353"/>
                          </a:solidFill>
                          <a:latin typeface="Gill Sans"/>
                          <a:ea typeface="Gill Sans"/>
                          <a:cs typeface="Gill Sans"/>
                          <a:sym typeface="Gill Sans"/>
                        </a:rPr>
                        <a:t>RANDOM FOREST</a:t>
                      </a: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a:solidFill>
                            <a:srgbClr val="000000"/>
                          </a:solidFill>
                        </a:defRPr>
                      </a:pPr>
                      <a:r>
                        <a:rPr b="1" sz="2700">
                          <a:solidFill>
                            <a:srgbClr val="535353"/>
                          </a:solidFill>
                          <a:latin typeface="Gill Sans"/>
                          <a:ea typeface="Gill Sans"/>
                          <a:cs typeface="Gill Sans"/>
                          <a:sym typeface="Gill Sans"/>
                        </a:rPr>
                        <a:t>SUPPORT VECTOR MACHINE</a:t>
                      </a: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a:solidFill>
                            <a:srgbClr val="000000"/>
                          </a:solidFill>
                        </a:defRPr>
                      </a:pPr>
                      <a:r>
                        <a:rPr b="1" sz="2700">
                          <a:solidFill>
                            <a:srgbClr val="535353"/>
                          </a:solidFill>
                          <a:latin typeface="Gill Sans"/>
                          <a:ea typeface="Gill Sans"/>
                          <a:cs typeface="Gill Sans"/>
                          <a:sym typeface="Gill Sans"/>
                        </a:rPr>
                        <a:t>MULTINOMIAL NAIVE BAYES</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pic>
        <p:nvPicPr>
          <p:cNvPr id="203" name="pasted-image.tiff" descr="pasted-image.tiff"/>
          <p:cNvPicPr>
            <a:picLocks noChangeAspect="1"/>
          </p:cNvPicPr>
          <p:nvPr/>
        </p:nvPicPr>
        <p:blipFill>
          <a:blip r:embed="rId3">
            <a:extLst/>
          </a:blip>
          <a:stretch>
            <a:fillRect/>
          </a:stretch>
        </p:blipFill>
        <p:spPr>
          <a:xfrm>
            <a:off x="3868615" y="4721992"/>
            <a:ext cx="2305644" cy="2305643"/>
          </a:xfrm>
          <a:prstGeom prst="rect">
            <a:avLst/>
          </a:prstGeom>
          <a:ln w="12700">
            <a:miter lim="400000"/>
          </a:ln>
        </p:spPr>
      </p:pic>
      <p:pic>
        <p:nvPicPr>
          <p:cNvPr id="204" name="pasted-image.tiff" descr="pasted-image.tiff"/>
          <p:cNvPicPr>
            <a:picLocks noChangeAspect="1"/>
          </p:cNvPicPr>
          <p:nvPr/>
        </p:nvPicPr>
        <p:blipFill>
          <a:blip r:embed="rId4">
            <a:extLst/>
          </a:blip>
          <a:stretch>
            <a:fillRect/>
          </a:stretch>
        </p:blipFill>
        <p:spPr>
          <a:xfrm>
            <a:off x="700778" y="4604813"/>
            <a:ext cx="2540002" cy="2540002"/>
          </a:xfrm>
          <a:prstGeom prst="rect">
            <a:avLst/>
          </a:prstGeom>
          <a:ln w="12700">
            <a:miter lim="400000"/>
          </a:ln>
        </p:spPr>
      </p:pic>
      <p:pic>
        <p:nvPicPr>
          <p:cNvPr id="205" name="pasted-image-filtered.png" descr="pasted-image-filtered.png"/>
          <p:cNvPicPr>
            <a:picLocks noChangeAspect="1"/>
          </p:cNvPicPr>
          <p:nvPr/>
        </p:nvPicPr>
        <p:blipFill>
          <a:blip r:embed="rId5">
            <a:extLst/>
          </a:blip>
          <a:stretch>
            <a:fillRect/>
          </a:stretch>
        </p:blipFill>
        <p:spPr>
          <a:xfrm>
            <a:off x="7108844" y="4888893"/>
            <a:ext cx="1876407" cy="1937358"/>
          </a:xfrm>
          <a:prstGeom prst="rect">
            <a:avLst/>
          </a:prstGeom>
          <a:ln w="12700">
            <a:miter lim="400000"/>
          </a:ln>
        </p:spPr>
      </p:pic>
      <p:sp>
        <p:nvSpPr>
          <p:cNvPr id="206" name="Shape 198"/>
          <p:cNvSpPr/>
          <p:nvPr/>
        </p:nvSpPr>
        <p:spPr>
          <a:xfrm>
            <a:off x="9983336" y="5222571"/>
            <a:ext cx="1270003" cy="1270003"/>
          </a:xfrm>
          <a:prstGeom prst="ellipse">
            <a:avLst/>
          </a:prstGeom>
          <a:ln w="38100">
            <a:solidFill>
              <a:srgbClr val="000000"/>
            </a:solidFill>
            <a:miter lim="400000"/>
          </a:ln>
        </p:spPr>
        <p:txBody>
          <a:bodyPr lIns="50800" tIns="50800" rIns="50800" bIns="50800" anchor="ctr"/>
          <a:lstStyle/>
          <a:p>
            <a:pPr>
              <a:defRPr>
                <a:latin typeface="Gill Sans Light"/>
                <a:ea typeface="Gill Sans Light"/>
                <a:cs typeface="Gill Sans Light"/>
                <a:sym typeface="Gill Sans Light"/>
              </a:defRPr>
            </a:pPr>
          </a:p>
        </p:txBody>
      </p:sp>
      <p:sp>
        <p:nvSpPr>
          <p:cNvPr id="207" name="Shape 199"/>
          <p:cNvSpPr/>
          <p:nvPr/>
        </p:nvSpPr>
        <p:spPr>
          <a:xfrm>
            <a:off x="10818931" y="5239813"/>
            <a:ext cx="1270003" cy="1270003"/>
          </a:xfrm>
          <a:prstGeom prst="ellipse">
            <a:avLst/>
          </a:prstGeom>
          <a:ln w="38100">
            <a:solidFill>
              <a:srgbClr val="000000"/>
            </a:solidFill>
            <a:miter lim="400000"/>
          </a:ln>
        </p:spPr>
        <p:txBody>
          <a:bodyPr lIns="50800" tIns="50800" rIns="50800" bIns="50800" anchor="ctr"/>
          <a:lstStyle/>
          <a:p>
            <a:pPr>
              <a:defRPr>
                <a:latin typeface="Gill Sans Light"/>
                <a:ea typeface="Gill Sans Light"/>
                <a:cs typeface="Gill Sans Light"/>
                <a:sym typeface="Gill Sans Light"/>
              </a:defRPr>
            </a:pPr>
          </a:p>
        </p:txBody>
      </p:sp>
      <p:sp>
        <p:nvSpPr>
          <p:cNvPr id="208" name="Shape 200"/>
          <p:cNvSpPr txBox="1"/>
          <p:nvPr>
            <p:ph type="title"/>
          </p:nvPr>
        </p:nvSpPr>
        <p:spPr>
          <a:xfrm>
            <a:off x="355600" y="-114424"/>
            <a:ext cx="12293600" cy="2438401"/>
          </a:xfrm>
          <a:prstGeom prst="rect">
            <a:avLst/>
          </a:prstGeom>
        </p:spPr>
        <p:txBody>
          <a:bodyPr/>
          <a:lstStyle>
            <a:lvl1pPr>
              <a:defRPr sz="4000"/>
            </a:lvl1pPr>
          </a:lstStyle>
          <a:p>
            <a:pPr/>
            <a:r>
              <a:t>Classification models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02"/>
          <p:cNvSpPr txBox="1"/>
          <p:nvPr>
            <p:ph type="title"/>
          </p:nvPr>
        </p:nvSpPr>
        <p:spPr>
          <a:prstGeom prst="rect">
            <a:avLst/>
          </a:prstGeom>
        </p:spPr>
        <p:txBody>
          <a:bodyPr/>
          <a:lstStyle>
            <a:lvl1pPr>
              <a:defRPr sz="4000"/>
            </a:lvl1pPr>
          </a:lstStyle>
          <a:p>
            <a:pPr/>
            <a:r>
              <a:t>A note on unbalanced data</a:t>
            </a:r>
          </a:p>
        </p:txBody>
      </p:sp>
      <p:pic>
        <p:nvPicPr>
          <p:cNvPr id="211" name="pasted-image.tiff" descr="pasted-image.tiff"/>
          <p:cNvPicPr>
            <a:picLocks noChangeAspect="1"/>
          </p:cNvPicPr>
          <p:nvPr/>
        </p:nvPicPr>
        <p:blipFill>
          <a:blip r:embed="rId3">
            <a:extLst/>
          </a:blip>
          <a:srcRect l="0" t="40866" r="0" b="40866"/>
          <a:stretch>
            <a:fillRect/>
          </a:stretch>
        </p:blipFill>
        <p:spPr>
          <a:xfrm>
            <a:off x="-24657" y="8246839"/>
            <a:ext cx="13054115" cy="1270002"/>
          </a:xfrm>
          <a:prstGeom prst="rect">
            <a:avLst/>
          </a:prstGeom>
          <a:ln w="12700">
            <a:miter lim="400000"/>
          </a:ln>
        </p:spPr>
      </p:pic>
      <p:pic>
        <p:nvPicPr>
          <p:cNvPr id="212" name="Screen Shot 2019-04-14 at 4.39.33 PM.png" descr="Screen Shot 2019-04-14 at 4.39.33 PM.png"/>
          <p:cNvPicPr>
            <a:picLocks noChangeAspect="1"/>
          </p:cNvPicPr>
          <p:nvPr/>
        </p:nvPicPr>
        <p:blipFill>
          <a:blip r:embed="rId4">
            <a:extLst/>
          </a:blip>
          <a:stretch>
            <a:fillRect/>
          </a:stretch>
        </p:blipFill>
        <p:spPr>
          <a:xfrm>
            <a:off x="270147" y="3139099"/>
            <a:ext cx="7922524" cy="3475402"/>
          </a:xfrm>
          <a:prstGeom prst="rect">
            <a:avLst/>
          </a:prstGeom>
          <a:ln w="12700">
            <a:miter lim="400000"/>
          </a:ln>
        </p:spPr>
      </p:pic>
      <p:sp>
        <p:nvSpPr>
          <p:cNvPr id="213" name="Shape 205"/>
          <p:cNvSpPr txBox="1"/>
          <p:nvPr/>
        </p:nvSpPr>
        <p:spPr>
          <a:xfrm>
            <a:off x="8237366" y="3098062"/>
            <a:ext cx="4701409" cy="40654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3400">
                <a:latin typeface="Gill Sans"/>
                <a:ea typeface="Gill Sans"/>
                <a:cs typeface="Gill Sans"/>
                <a:sym typeface="Gill Sans"/>
              </a:defRPr>
            </a:pPr>
            <a:r>
              <a:t>Over-sampling: </a:t>
            </a:r>
            <a:r>
              <a:rPr b="0">
                <a:latin typeface="Gill Sans Light"/>
                <a:ea typeface="Gill Sans Light"/>
                <a:cs typeface="Gill Sans Light"/>
                <a:sym typeface="Gill Sans Light"/>
              </a:rPr>
              <a:t>SMOTE</a:t>
            </a:r>
          </a:p>
          <a:p>
            <a:pPr algn="l">
              <a:defRPr sz="3400">
                <a:latin typeface="Gill Sans Light"/>
                <a:ea typeface="Gill Sans Light"/>
                <a:cs typeface="Gill Sans Light"/>
                <a:sym typeface="Gill Sans Light"/>
              </a:defRPr>
            </a:pPr>
          </a:p>
          <a:p>
            <a:pPr algn="l">
              <a:defRPr b="1" sz="3400">
                <a:latin typeface="Gill Sans"/>
                <a:ea typeface="Gill Sans"/>
                <a:cs typeface="Gill Sans"/>
                <a:sym typeface="Gill Sans"/>
              </a:defRPr>
            </a:pPr>
            <a:r>
              <a:t>Under-sampling: </a:t>
            </a:r>
            <a:r>
              <a:rPr b="0">
                <a:latin typeface="Gill Sans Light"/>
                <a:ea typeface="Gill Sans Light"/>
                <a:cs typeface="Gill Sans Light"/>
                <a:sym typeface="Gill Sans Light"/>
              </a:rPr>
              <a:t>Centroid Clustering</a:t>
            </a:r>
          </a:p>
          <a:p>
            <a:pPr algn="l">
              <a:defRPr sz="3400">
                <a:latin typeface="Gill Sans Light"/>
                <a:ea typeface="Gill Sans Light"/>
                <a:cs typeface="Gill Sans Light"/>
                <a:sym typeface="Gill Sans Light"/>
              </a:defRPr>
            </a:pPr>
          </a:p>
          <a:p>
            <a:pPr algn="l">
              <a:defRPr b="1" sz="3400">
                <a:latin typeface="Gill Sans"/>
                <a:ea typeface="Gill Sans"/>
                <a:cs typeface="Gill Sans"/>
                <a:sym typeface="Gill Sans"/>
              </a:defRPr>
            </a:pPr>
            <a:r>
              <a:t>Final method:</a:t>
            </a:r>
            <a:r>
              <a:rPr b="0">
                <a:latin typeface="Gill Sans Light"/>
                <a:ea typeface="Gill Sans Light"/>
                <a:cs typeface="Gill Sans Light"/>
                <a:sym typeface="Gill Sans Light"/>
              </a:rPr>
              <a:t> </a:t>
            </a:r>
          </a:p>
          <a:p>
            <a:pPr algn="l">
              <a:defRPr sz="3400">
                <a:latin typeface="Gill Sans Light"/>
                <a:ea typeface="Gill Sans Light"/>
                <a:cs typeface="Gill Sans Light"/>
                <a:sym typeface="Gill Sans Light"/>
              </a:defRPr>
            </a:pPr>
            <a:r>
              <a:t>nothing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07"/>
          <p:cNvSpPr txBox="1"/>
          <p:nvPr>
            <p:ph type="title"/>
          </p:nvPr>
        </p:nvSpPr>
        <p:spPr>
          <a:prstGeom prst="rect">
            <a:avLst/>
          </a:prstGeom>
        </p:spPr>
        <p:txBody>
          <a:bodyPr/>
          <a:lstStyle>
            <a:lvl1pPr>
              <a:defRPr sz="4000"/>
            </a:lvl1pPr>
          </a:lstStyle>
          <a:p>
            <a:pPr/>
            <a:r>
              <a:t>Key learnings from the ml process</a:t>
            </a:r>
          </a:p>
        </p:txBody>
      </p:sp>
      <p:sp>
        <p:nvSpPr>
          <p:cNvPr id="218" name="Shape 208"/>
          <p:cNvSpPr txBox="1"/>
          <p:nvPr>
            <p:ph type="body" idx="1"/>
          </p:nvPr>
        </p:nvSpPr>
        <p:spPr>
          <a:xfrm>
            <a:off x="355600" y="2730500"/>
            <a:ext cx="12293600" cy="5033679"/>
          </a:xfrm>
          <a:prstGeom prst="rect">
            <a:avLst/>
          </a:prstGeom>
        </p:spPr>
        <p:txBody>
          <a:bodyPr/>
          <a:lstStyle/>
          <a:p>
            <a:pPr marL="400938" indent="-400938" defTabSz="449833">
              <a:lnSpc>
                <a:spcPct val="108000"/>
              </a:lnSpc>
              <a:spcBef>
                <a:spcPts val="3500"/>
              </a:spcBef>
              <a:defRPr sz="3500"/>
            </a:pPr>
            <a:r>
              <a:t>Big Data is hard to work with</a:t>
            </a:r>
          </a:p>
          <a:p>
            <a:pPr lvl="1" marL="801877" indent="-400938" defTabSz="449833">
              <a:lnSpc>
                <a:spcPct val="108000"/>
              </a:lnSpc>
              <a:spcBef>
                <a:spcPts val="3500"/>
              </a:spcBef>
              <a:defRPr sz="3500"/>
            </a:pPr>
            <a:r>
              <a:t>Significant time costs</a:t>
            </a:r>
          </a:p>
          <a:p>
            <a:pPr lvl="1" marL="801877" indent="-400938" defTabSz="449833">
              <a:lnSpc>
                <a:spcPct val="108000"/>
              </a:lnSpc>
              <a:spcBef>
                <a:spcPts val="3500"/>
              </a:spcBef>
              <a:defRPr sz="3500"/>
            </a:pPr>
            <a:r>
              <a:t>Required to be much more considered in our grid search design / hyper-parameter selection</a:t>
            </a:r>
          </a:p>
          <a:p>
            <a:pPr lvl="1" marL="801877" indent="-400938" defTabSz="449833">
              <a:lnSpc>
                <a:spcPct val="108000"/>
              </a:lnSpc>
              <a:spcBef>
                <a:spcPts val="3500"/>
              </a:spcBef>
              <a:defRPr sz="3500"/>
            </a:pPr>
            <a:r>
              <a:t>No guess and check, and difficult to do things simply out of curiosity</a:t>
            </a:r>
          </a:p>
        </p:txBody>
      </p:sp>
      <p:pic>
        <p:nvPicPr>
          <p:cNvPr id="219"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6"/>
          <p:cNvSpPr txBox="1"/>
          <p:nvPr>
            <p:ph type="title"/>
          </p:nvPr>
        </p:nvSpPr>
        <p:spPr>
          <a:xfrm>
            <a:off x="3539263" y="-488687"/>
            <a:ext cx="9109935" cy="2438401"/>
          </a:xfrm>
          <a:prstGeom prst="rect">
            <a:avLst/>
          </a:prstGeom>
        </p:spPr>
        <p:txBody>
          <a:bodyPr/>
          <a:lstStyle>
            <a:lvl1pPr>
              <a:defRPr sz="4000"/>
            </a:lvl1pPr>
          </a:lstStyle>
          <a:p>
            <a:pPr/>
            <a:r>
              <a:t>The data</a:t>
            </a:r>
          </a:p>
        </p:txBody>
      </p:sp>
      <p:sp>
        <p:nvSpPr>
          <p:cNvPr id="125" name="Shape 127"/>
          <p:cNvSpPr txBox="1"/>
          <p:nvPr>
            <p:ph type="body" sz="half" idx="1"/>
          </p:nvPr>
        </p:nvSpPr>
        <p:spPr>
          <a:xfrm>
            <a:off x="3539263" y="1590805"/>
            <a:ext cx="9109937" cy="3285995"/>
          </a:xfrm>
          <a:prstGeom prst="rect">
            <a:avLst/>
          </a:prstGeom>
        </p:spPr>
        <p:txBody>
          <a:bodyPr/>
          <a:lstStyle/>
          <a:p>
            <a:pPr marL="343661" indent="-343661" defTabSz="385572">
              <a:lnSpc>
                <a:spcPct val="108000"/>
              </a:lnSpc>
              <a:spcBef>
                <a:spcPts val="3000"/>
              </a:spcBef>
              <a:defRPr sz="3000"/>
            </a:pPr>
            <a:r>
              <a:t>Kaggle Kernel</a:t>
            </a:r>
          </a:p>
          <a:p>
            <a:pPr marL="343661" indent="-343661" defTabSz="385572">
              <a:lnSpc>
                <a:spcPct val="108000"/>
              </a:lnSpc>
              <a:spcBef>
                <a:spcPts val="3000"/>
              </a:spcBef>
              <a:defRPr sz="3000"/>
            </a:pPr>
            <a:r>
              <a:t>39,774 recipes</a:t>
            </a:r>
          </a:p>
          <a:p>
            <a:pPr marL="343661" indent="-343661" defTabSz="385572">
              <a:lnSpc>
                <a:spcPct val="108000"/>
              </a:lnSpc>
              <a:spcBef>
                <a:spcPts val="3000"/>
              </a:spcBef>
              <a:defRPr sz="3000"/>
            </a:pPr>
            <a:r>
              <a:t>20 cuisines</a:t>
            </a:r>
          </a:p>
          <a:p>
            <a:pPr marL="343661" indent="-343661" defTabSz="385572">
              <a:lnSpc>
                <a:spcPct val="108000"/>
              </a:lnSpc>
              <a:spcBef>
                <a:spcPts val="3000"/>
              </a:spcBef>
              <a:defRPr sz="3000"/>
            </a:pPr>
            <a:r>
              <a:t>6,714 unique ingredients</a:t>
            </a:r>
          </a:p>
        </p:txBody>
      </p:sp>
      <p:pic>
        <p:nvPicPr>
          <p:cNvPr id="126" name="Screen Shot 2019-04-14 at 4.39.33 PM.png" descr="Screen Shot 2019-04-14 at 4.39.33 PM.png"/>
          <p:cNvPicPr>
            <a:picLocks noChangeAspect="1"/>
          </p:cNvPicPr>
          <p:nvPr/>
        </p:nvPicPr>
        <p:blipFill>
          <a:blip r:embed="rId2">
            <a:extLst/>
          </a:blip>
          <a:stretch>
            <a:fillRect/>
          </a:stretch>
        </p:blipFill>
        <p:spPr>
          <a:xfrm>
            <a:off x="3312938" y="5268686"/>
            <a:ext cx="9131949" cy="4005945"/>
          </a:xfrm>
          <a:prstGeom prst="rect">
            <a:avLst/>
          </a:prstGeom>
          <a:ln w="12700">
            <a:miter lim="400000"/>
          </a:ln>
        </p:spPr>
      </p:pic>
      <p:pic>
        <p:nvPicPr>
          <p:cNvPr id="127" name="pasted-image.tiff" descr="pasted-image.tiff"/>
          <p:cNvPicPr>
            <a:picLocks noChangeAspect="1"/>
          </p:cNvPicPr>
          <p:nvPr/>
        </p:nvPicPr>
        <p:blipFill>
          <a:blip r:embed="rId3">
            <a:extLst/>
          </a:blip>
          <a:srcRect l="42403" t="0" r="42403" b="0"/>
          <a:stretch>
            <a:fillRect/>
          </a:stretch>
        </p:blipFill>
        <p:spPr>
          <a:xfrm>
            <a:off x="133001" y="-20803"/>
            <a:ext cx="2794003" cy="979520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08"/>
          <p:cNvSpPr txBox="1"/>
          <p:nvPr>
            <p:ph type="body" sz="quarter" idx="1"/>
          </p:nvPr>
        </p:nvSpPr>
        <p:spPr>
          <a:xfrm>
            <a:off x="6435880" y="2730499"/>
            <a:ext cx="6213320" cy="3985518"/>
          </a:xfrm>
          <a:prstGeom prst="rect">
            <a:avLst/>
          </a:prstGeom>
        </p:spPr>
        <p:txBody>
          <a:bodyPr/>
          <a:lstStyle/>
          <a:p>
            <a:pPr marL="0" indent="0" defTabSz="449833">
              <a:lnSpc>
                <a:spcPct val="108000"/>
              </a:lnSpc>
              <a:spcBef>
                <a:spcPts val="3500"/>
              </a:spcBef>
              <a:buSzTx/>
              <a:buNone/>
              <a:defRPr sz="3500"/>
            </a:pPr>
            <a:r>
              <a:t>Hyperparameters: </a:t>
            </a:r>
          </a:p>
          <a:p>
            <a:pPr marL="400938" indent="-400938" defTabSz="449833">
              <a:lnSpc>
                <a:spcPct val="108000"/>
              </a:lnSpc>
              <a:spcBef>
                <a:spcPts val="3500"/>
              </a:spcBef>
              <a:defRPr sz="3500"/>
            </a:pPr>
            <a:r>
              <a:t>C : scipy.stats.expon(scale=1.0)</a:t>
            </a:r>
          </a:p>
        </p:txBody>
      </p:sp>
      <p:pic>
        <p:nvPicPr>
          <p:cNvPr id="222" name="pasted-image.tiff" descr="pasted-image.tiff"/>
          <p:cNvPicPr>
            <a:picLocks noChangeAspect="1"/>
          </p:cNvPicPr>
          <p:nvPr/>
        </p:nvPicPr>
        <p:blipFill>
          <a:blip r:embed="rId3">
            <a:extLst/>
          </a:blip>
          <a:srcRect l="0" t="40866" r="0" b="40866"/>
          <a:stretch>
            <a:fillRect/>
          </a:stretch>
        </p:blipFill>
        <p:spPr>
          <a:xfrm>
            <a:off x="-24657" y="8246839"/>
            <a:ext cx="13054115" cy="1270002"/>
          </a:xfrm>
          <a:prstGeom prst="rect">
            <a:avLst/>
          </a:prstGeom>
          <a:ln w="12700">
            <a:miter lim="400000"/>
          </a:ln>
        </p:spPr>
      </p:pic>
      <p:pic>
        <p:nvPicPr>
          <p:cNvPr id="223" name="pasted-image.tiff" descr="pasted-image.tiff"/>
          <p:cNvPicPr>
            <a:picLocks noChangeAspect="1"/>
          </p:cNvPicPr>
          <p:nvPr/>
        </p:nvPicPr>
        <p:blipFill>
          <a:blip r:embed="rId4">
            <a:extLst/>
          </a:blip>
          <a:stretch>
            <a:fillRect/>
          </a:stretch>
        </p:blipFill>
        <p:spPr>
          <a:xfrm>
            <a:off x="1543919" y="2763362"/>
            <a:ext cx="3634123" cy="363412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178"/>
          <p:cNvSpPr txBox="1"/>
          <p:nvPr>
            <p:ph type="title"/>
          </p:nvPr>
        </p:nvSpPr>
        <p:spPr>
          <a:xfrm>
            <a:off x="355600" y="-343024"/>
            <a:ext cx="12293600" cy="2438401"/>
          </a:xfrm>
          <a:prstGeom prst="rect">
            <a:avLst/>
          </a:prstGeom>
        </p:spPr>
        <p:txBody>
          <a:bodyPr/>
          <a:lstStyle>
            <a:lvl1pPr>
              <a:defRPr sz="3600"/>
            </a:lvl1pPr>
          </a:lstStyle>
          <a:p>
            <a:pPr/>
            <a:r>
              <a:t>logistic regression</a:t>
            </a:r>
          </a:p>
        </p:txBody>
      </p:sp>
      <p:pic>
        <p:nvPicPr>
          <p:cNvPr id="228" name="pasted-image.tiff" descr="pasted-image.tiff"/>
          <p:cNvPicPr>
            <a:picLocks noChangeAspect="1"/>
          </p:cNvPicPr>
          <p:nvPr/>
        </p:nvPicPr>
        <p:blipFill>
          <a:blip r:embed="rId3">
            <a:extLst/>
          </a:blip>
          <a:srcRect l="0" t="40866" r="0" b="40866"/>
          <a:stretch>
            <a:fillRect/>
          </a:stretch>
        </p:blipFill>
        <p:spPr>
          <a:xfrm>
            <a:off x="-24657" y="8246839"/>
            <a:ext cx="13054115" cy="1270002"/>
          </a:xfrm>
          <a:prstGeom prst="rect">
            <a:avLst/>
          </a:prstGeom>
          <a:ln w="12700">
            <a:miter lim="400000"/>
          </a:ln>
        </p:spPr>
      </p:pic>
      <p:sp>
        <p:nvSpPr>
          <p:cNvPr id="229" name="TextBox 6"/>
          <p:cNvSpPr txBox="1"/>
          <p:nvPr/>
        </p:nvSpPr>
        <p:spPr>
          <a:xfrm>
            <a:off x="7022532" y="1306688"/>
            <a:ext cx="5614672" cy="613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latin typeface="Gill Sans Light"/>
                <a:ea typeface="Gill Sans Light"/>
                <a:cs typeface="Gill Sans Light"/>
                <a:sym typeface="Gill Sans Light"/>
              </a:defRPr>
            </a:pPr>
            <a:r>
              <a:t>Hyperparameters:</a:t>
            </a:r>
          </a:p>
          <a:p>
            <a:pPr marL="240631" indent="-240631" algn="l">
              <a:buSzPct val="100000"/>
              <a:buChar char="•"/>
              <a:defRPr sz="2200">
                <a:latin typeface="Gill Sans Light"/>
                <a:ea typeface="Gill Sans Light"/>
                <a:cs typeface="Gill Sans Light"/>
                <a:sym typeface="Gill Sans Light"/>
              </a:defRPr>
            </a:pPr>
            <a:r>
              <a:t>C=3.0417771873834463</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Cost: </a:t>
            </a:r>
          </a:p>
          <a:p>
            <a:pPr marL="220578" indent="-220578" algn="l">
              <a:buSzPct val="100000"/>
              <a:buChar char="•"/>
              <a:defRPr sz="2200">
                <a:latin typeface="Gill Sans Light"/>
                <a:ea typeface="Gill Sans Light"/>
                <a:cs typeface="Gill Sans Light"/>
                <a:sym typeface="Gill Sans Light"/>
              </a:defRPr>
            </a:pPr>
            <a:r>
              <a:t>134 seconds</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Accuracy:</a:t>
            </a:r>
          </a:p>
          <a:p>
            <a:pPr marL="220578" indent="-220578" algn="l">
              <a:buSzPct val="100000"/>
              <a:buChar char="•"/>
              <a:defRPr sz="2200">
                <a:latin typeface="Gill Sans Light"/>
                <a:ea typeface="Gill Sans Light"/>
                <a:cs typeface="Gill Sans Light"/>
                <a:sym typeface="Gill Sans Light"/>
              </a:defRPr>
            </a:pPr>
            <a:r>
              <a:t>78.9%</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Findings:</a:t>
            </a:r>
          </a:p>
          <a:p>
            <a:pPr marL="342900" indent="-342900" algn="l">
              <a:buSzPct val="100000"/>
              <a:buFont typeface="Arial"/>
              <a:buChar char="•"/>
              <a:defRPr sz="2200">
                <a:latin typeface="Gill Sans Light"/>
                <a:ea typeface="Gill Sans Light"/>
                <a:cs typeface="Gill Sans Light"/>
                <a:sym typeface="Gill Sans Light"/>
              </a:defRPr>
            </a:pPr>
            <a:r>
              <a:t>Strong precision for Mexican, Moroccan, Jamaican and Japanese food (EDA confirmed).</a:t>
            </a:r>
          </a:p>
          <a:p>
            <a:pPr marL="342900" indent="-342900" algn="l">
              <a:buSzPct val="100000"/>
              <a:buFont typeface="Arial"/>
              <a:buChar char="•"/>
              <a:defRPr sz="2200">
                <a:latin typeface="Gill Sans Light"/>
                <a:ea typeface="Gill Sans Light"/>
                <a:cs typeface="Gill Sans Light"/>
                <a:sym typeface="Gill Sans Light"/>
              </a:defRPr>
            </a:pPr>
            <a:r>
              <a:t>Italian recipes are often wrongly predicted to be Mexican or Southern US (diversity of ingredients).</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Weaknesses:</a:t>
            </a:r>
          </a:p>
          <a:p>
            <a:pPr marL="220578" indent="-220578" algn="l">
              <a:buSzPct val="100000"/>
              <a:buChar char="•"/>
              <a:defRPr sz="2200">
                <a:latin typeface="Gill Sans Light"/>
                <a:ea typeface="Gill Sans Light"/>
                <a:cs typeface="Gill Sans Light"/>
                <a:sym typeface="Gill Sans Light"/>
              </a:defRPr>
            </a:pPr>
            <a:r>
              <a:t>Recall, and particularly for Brazilian, British, Irish, Russian and Spanish food.</a:t>
            </a:r>
          </a:p>
        </p:txBody>
      </p:sp>
      <p:grpSp>
        <p:nvGrpSpPr>
          <p:cNvPr id="232" name="Image Gallery"/>
          <p:cNvGrpSpPr/>
          <p:nvPr/>
        </p:nvGrpSpPr>
        <p:grpSpPr>
          <a:xfrm>
            <a:off x="1101579" y="1386165"/>
            <a:ext cx="5614672" cy="6457746"/>
            <a:chOff x="0" y="0"/>
            <a:chExt cx="5614670" cy="6457744"/>
          </a:xfrm>
        </p:grpSpPr>
        <p:pic>
          <p:nvPicPr>
            <p:cNvPr id="230" name="Screen Shot 2019-05-08 at 8.15.07 PM.png" descr="Screen Shot 2019-05-08 at 8.15.07 PM.png"/>
            <p:cNvPicPr>
              <a:picLocks noChangeAspect="1"/>
            </p:cNvPicPr>
            <p:nvPr/>
          </p:nvPicPr>
          <p:blipFill>
            <a:blip r:embed="rId4">
              <a:extLst/>
            </a:blip>
            <a:srcRect l="4579" t="0" r="4579" b="0"/>
            <a:stretch>
              <a:fillRect/>
            </a:stretch>
          </p:blipFill>
          <p:spPr>
            <a:xfrm>
              <a:off x="0" y="0"/>
              <a:ext cx="5614671" cy="5975145"/>
            </a:xfrm>
            <a:prstGeom prst="rect">
              <a:avLst/>
            </a:prstGeom>
            <a:ln w="12700" cap="flat">
              <a:noFill/>
              <a:miter lim="400000"/>
            </a:ln>
            <a:effectLst/>
          </p:spPr>
        </p:pic>
        <p:sp>
          <p:nvSpPr>
            <p:cNvPr id="231" name="Type to enter a caption."/>
            <p:cNvSpPr/>
            <p:nvPr/>
          </p:nvSpPr>
          <p:spPr>
            <a:xfrm>
              <a:off x="0" y="6051344"/>
              <a:ext cx="561467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1800">
                  <a:latin typeface="Gill Sans Light"/>
                  <a:ea typeface="Gill Sans Light"/>
                  <a:cs typeface="Gill Sans Light"/>
                  <a:sym typeface="Gill Sans Light"/>
                </a:defRPr>
              </a:lvl1pPr>
            </a:lstStyle>
            <a:p>
              <a:pPr/>
              <a:r>
                <a:t>Type to enter a caption.</a:t>
              </a: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08"/>
          <p:cNvSpPr txBox="1"/>
          <p:nvPr>
            <p:ph type="body" sz="quarter" idx="1"/>
          </p:nvPr>
        </p:nvSpPr>
        <p:spPr>
          <a:xfrm>
            <a:off x="6156480" y="2730500"/>
            <a:ext cx="6213320" cy="3985517"/>
          </a:xfrm>
          <a:prstGeom prst="rect">
            <a:avLst/>
          </a:prstGeom>
        </p:spPr>
        <p:txBody>
          <a:bodyPr/>
          <a:lstStyle/>
          <a:p>
            <a:pPr marL="0" indent="0" defTabSz="391354">
              <a:lnSpc>
                <a:spcPct val="108000"/>
              </a:lnSpc>
              <a:spcBef>
                <a:spcPts val="3000"/>
              </a:spcBef>
              <a:buSzTx/>
              <a:buNone/>
              <a:defRPr sz="3045"/>
            </a:pPr>
            <a:r>
              <a:t>Hyperparameters: </a:t>
            </a:r>
          </a:p>
          <a:p>
            <a:pPr marL="348816" indent="-348816" defTabSz="391354">
              <a:lnSpc>
                <a:spcPct val="108000"/>
              </a:lnSpc>
              <a:spcBef>
                <a:spcPts val="3000"/>
              </a:spcBef>
              <a:defRPr sz="3045"/>
            </a:pPr>
            <a:r>
              <a:t>bootstrap = [True, False]</a:t>
            </a:r>
          </a:p>
          <a:p>
            <a:pPr marL="348816" indent="-348816" defTabSz="391354">
              <a:lnSpc>
                <a:spcPct val="108000"/>
              </a:lnSpc>
              <a:spcBef>
                <a:spcPts val="3000"/>
              </a:spcBef>
              <a:defRPr sz="3045"/>
            </a:pPr>
            <a:r>
              <a:t>max_depth = [10, 30, 50, 70, None]</a:t>
            </a:r>
          </a:p>
          <a:p>
            <a:pPr marL="348816" indent="-348816" defTabSz="391354">
              <a:lnSpc>
                <a:spcPct val="108000"/>
              </a:lnSpc>
              <a:spcBef>
                <a:spcPts val="3000"/>
              </a:spcBef>
              <a:defRPr sz="3045"/>
            </a:pPr>
            <a:r>
              <a:t>max_features = ['auto', 'sqrt']</a:t>
            </a:r>
          </a:p>
          <a:p>
            <a:pPr marL="348816" indent="-348816" defTabSz="391354">
              <a:lnSpc>
                <a:spcPct val="108000"/>
              </a:lnSpc>
              <a:spcBef>
                <a:spcPts val="3000"/>
              </a:spcBef>
              <a:defRPr sz="3045"/>
            </a:pPr>
            <a:r>
              <a:t>n_estimators = [100,200,500,700]</a:t>
            </a:r>
          </a:p>
        </p:txBody>
      </p:sp>
      <p:pic>
        <p:nvPicPr>
          <p:cNvPr id="237" name="pasted-image.tiff" descr="pasted-image.tiff"/>
          <p:cNvPicPr>
            <a:picLocks noChangeAspect="1"/>
          </p:cNvPicPr>
          <p:nvPr/>
        </p:nvPicPr>
        <p:blipFill>
          <a:blip r:embed="rId3">
            <a:extLst/>
          </a:blip>
          <a:srcRect l="0" t="40866" r="0" b="40866"/>
          <a:stretch>
            <a:fillRect/>
          </a:stretch>
        </p:blipFill>
        <p:spPr>
          <a:xfrm>
            <a:off x="-24657" y="8246839"/>
            <a:ext cx="13054115" cy="1270002"/>
          </a:xfrm>
          <a:prstGeom prst="rect">
            <a:avLst/>
          </a:prstGeom>
          <a:ln w="12700">
            <a:miter lim="400000"/>
          </a:ln>
        </p:spPr>
      </p:pic>
      <p:pic>
        <p:nvPicPr>
          <p:cNvPr id="238" name="pasted-image.tiff" descr="pasted-image.tiff"/>
          <p:cNvPicPr>
            <a:picLocks noChangeAspect="1"/>
          </p:cNvPicPr>
          <p:nvPr/>
        </p:nvPicPr>
        <p:blipFill>
          <a:blip r:embed="rId4">
            <a:extLst/>
          </a:blip>
          <a:stretch>
            <a:fillRect/>
          </a:stretch>
        </p:blipFill>
        <p:spPr>
          <a:xfrm>
            <a:off x="1844037" y="2747544"/>
            <a:ext cx="3410433" cy="341043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178"/>
          <p:cNvSpPr txBox="1"/>
          <p:nvPr>
            <p:ph type="title"/>
          </p:nvPr>
        </p:nvSpPr>
        <p:spPr>
          <a:xfrm>
            <a:off x="355600" y="-343024"/>
            <a:ext cx="12293600" cy="2438401"/>
          </a:xfrm>
          <a:prstGeom prst="rect">
            <a:avLst/>
          </a:prstGeom>
        </p:spPr>
        <p:txBody>
          <a:bodyPr/>
          <a:lstStyle>
            <a:lvl1pPr>
              <a:defRPr sz="4000"/>
            </a:lvl1pPr>
          </a:lstStyle>
          <a:p>
            <a:pPr/>
            <a:r>
              <a:t>Random forest</a:t>
            </a:r>
          </a:p>
        </p:txBody>
      </p:sp>
      <p:pic>
        <p:nvPicPr>
          <p:cNvPr id="243"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grpSp>
        <p:nvGrpSpPr>
          <p:cNvPr id="246" name="Image Gallery"/>
          <p:cNvGrpSpPr/>
          <p:nvPr/>
        </p:nvGrpSpPr>
        <p:grpSpPr>
          <a:xfrm>
            <a:off x="1120741" y="1474603"/>
            <a:ext cx="5614672" cy="6246597"/>
            <a:chOff x="0" y="0"/>
            <a:chExt cx="5614670" cy="6246596"/>
          </a:xfrm>
        </p:grpSpPr>
        <p:pic>
          <p:nvPicPr>
            <p:cNvPr id="244" name="Screen Shot 2019-05-08 at 8.19.51 PM.png" descr="Screen Shot 2019-05-08 at 8.19.51 PM.png"/>
            <p:cNvPicPr>
              <a:picLocks noChangeAspect="1"/>
            </p:cNvPicPr>
            <p:nvPr/>
          </p:nvPicPr>
          <p:blipFill>
            <a:blip r:embed="rId3">
              <a:extLst/>
            </a:blip>
            <a:srcRect l="2817" t="0" r="2817" b="0"/>
            <a:stretch>
              <a:fillRect/>
            </a:stretch>
          </p:blipFill>
          <p:spPr>
            <a:xfrm>
              <a:off x="0" y="0"/>
              <a:ext cx="5614671" cy="5763997"/>
            </a:xfrm>
            <a:prstGeom prst="rect">
              <a:avLst/>
            </a:prstGeom>
            <a:ln w="12700" cap="flat">
              <a:noFill/>
              <a:miter lim="400000"/>
            </a:ln>
            <a:effectLst/>
          </p:spPr>
        </p:pic>
        <p:sp>
          <p:nvSpPr>
            <p:cNvPr id="245" name="Type to enter a caption."/>
            <p:cNvSpPr/>
            <p:nvPr/>
          </p:nvSpPr>
          <p:spPr>
            <a:xfrm>
              <a:off x="0" y="5840196"/>
              <a:ext cx="561467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1800">
                  <a:latin typeface="Gill Sans Light"/>
                  <a:ea typeface="Gill Sans Light"/>
                  <a:cs typeface="Gill Sans Light"/>
                  <a:sym typeface="Gill Sans Light"/>
                </a:defRPr>
              </a:lvl1pPr>
            </a:lstStyle>
            <a:p>
              <a:pPr/>
              <a:r>
                <a:t>Type to enter a caption.</a:t>
              </a:r>
            </a:p>
          </p:txBody>
        </p:sp>
      </p:grpSp>
      <p:sp>
        <p:nvSpPr>
          <p:cNvPr id="247" name="TextBox 6"/>
          <p:cNvSpPr txBox="1"/>
          <p:nvPr/>
        </p:nvSpPr>
        <p:spPr>
          <a:xfrm>
            <a:off x="7022532" y="1941688"/>
            <a:ext cx="5614672" cy="486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latin typeface="Gill Sans Light"/>
                <a:ea typeface="Gill Sans Light"/>
                <a:cs typeface="Gill Sans Light"/>
                <a:sym typeface="Gill Sans Light"/>
              </a:defRPr>
            </a:pPr>
            <a:r>
              <a:t>Hyperparameters:</a:t>
            </a:r>
          </a:p>
          <a:p>
            <a:pPr marL="240631" indent="-240631" algn="l">
              <a:buSzPct val="100000"/>
              <a:buChar char="•"/>
              <a:defRPr sz="2200">
                <a:latin typeface="Gill Sans Light"/>
                <a:ea typeface="Gill Sans Light"/>
                <a:cs typeface="Gill Sans Light"/>
                <a:sym typeface="Gill Sans Light"/>
              </a:defRPr>
            </a:pPr>
            <a:r>
              <a:t>n_estimators = 700</a:t>
            </a:r>
          </a:p>
          <a:p>
            <a:pPr marL="240631" indent="-240631" algn="l">
              <a:buSzPct val="100000"/>
              <a:buChar char="•"/>
              <a:defRPr sz="2200">
                <a:latin typeface="Gill Sans Light"/>
                <a:ea typeface="Gill Sans Light"/>
                <a:cs typeface="Gill Sans Light"/>
                <a:sym typeface="Gill Sans Light"/>
              </a:defRPr>
            </a:pPr>
            <a:r>
              <a:t>max_features =  ‘auto’</a:t>
            </a:r>
          </a:p>
          <a:p>
            <a:pPr marL="240631" indent="-240631" algn="l">
              <a:buSzPct val="100000"/>
              <a:buChar char="•"/>
              <a:defRPr sz="2200">
                <a:latin typeface="Gill Sans Light"/>
                <a:ea typeface="Gill Sans Light"/>
                <a:cs typeface="Gill Sans Light"/>
                <a:sym typeface="Gill Sans Light"/>
              </a:defRPr>
            </a:pPr>
            <a:r>
              <a:t>max_depth = None</a:t>
            </a:r>
          </a:p>
          <a:p>
            <a:pPr marL="240631" indent="-240631" algn="l">
              <a:buSzPct val="100000"/>
              <a:buChar char="•"/>
              <a:defRPr sz="2200">
                <a:latin typeface="Gill Sans Light"/>
                <a:ea typeface="Gill Sans Light"/>
                <a:cs typeface="Gill Sans Light"/>
                <a:sym typeface="Gill Sans Light"/>
              </a:defRPr>
            </a:pPr>
            <a:r>
              <a:t>Bootstrap = False</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Cost: </a:t>
            </a:r>
          </a:p>
          <a:p>
            <a:pPr marL="220578" indent="-220578" algn="l">
              <a:buSzPct val="100000"/>
              <a:buChar char="•"/>
              <a:defRPr sz="2200">
                <a:latin typeface="Gill Sans Light"/>
                <a:ea typeface="Gill Sans Light"/>
                <a:cs typeface="Gill Sans Light"/>
                <a:sym typeface="Gill Sans Light"/>
              </a:defRPr>
            </a:pPr>
            <a:r>
              <a:t> 39,718 seconds</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Accuracy:</a:t>
            </a:r>
          </a:p>
          <a:p>
            <a:pPr marL="220578" indent="-220578" algn="l">
              <a:buSzPct val="100000"/>
              <a:buChar char="•"/>
              <a:defRPr sz="2200">
                <a:latin typeface="Gill Sans Light"/>
                <a:ea typeface="Gill Sans Light"/>
                <a:cs typeface="Gill Sans Light"/>
                <a:sym typeface="Gill Sans Light"/>
              </a:defRPr>
            </a:pPr>
            <a:r>
              <a:t>76.2%</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Weaknesses:</a:t>
            </a:r>
          </a:p>
          <a:p>
            <a:pPr marL="220578" indent="-220578" algn="l">
              <a:buSzPct val="100000"/>
              <a:buChar char="•"/>
              <a:defRPr sz="2200">
                <a:latin typeface="Gill Sans Light"/>
                <a:ea typeface="Gill Sans Light"/>
                <a:cs typeface="Gill Sans Light"/>
                <a:sym typeface="Gill Sans Light"/>
              </a:defRPr>
            </a:pPr>
            <a:r>
              <a:t>Even poorer recall than Logistic Regression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08"/>
          <p:cNvSpPr txBox="1"/>
          <p:nvPr>
            <p:ph type="body" sz="half" idx="1"/>
          </p:nvPr>
        </p:nvSpPr>
        <p:spPr>
          <a:xfrm>
            <a:off x="5956324" y="1873961"/>
            <a:ext cx="6509288" cy="5589385"/>
          </a:xfrm>
          <a:prstGeom prst="rect">
            <a:avLst/>
          </a:prstGeom>
        </p:spPr>
        <p:txBody>
          <a:bodyPr/>
          <a:lstStyle/>
          <a:p>
            <a:pPr marL="0" indent="0" defTabSz="404849">
              <a:lnSpc>
                <a:spcPct val="108000"/>
              </a:lnSpc>
              <a:spcBef>
                <a:spcPts val="3100"/>
              </a:spcBef>
              <a:buSzTx/>
              <a:buNone/>
              <a:defRPr sz="3150"/>
            </a:pPr>
            <a:r>
              <a:t>Models trialled:</a:t>
            </a:r>
          </a:p>
          <a:p>
            <a:pPr marL="315828" indent="-315828" defTabSz="404849">
              <a:lnSpc>
                <a:spcPct val="108000"/>
              </a:lnSpc>
              <a:spcBef>
                <a:spcPts val="3100"/>
              </a:spcBef>
              <a:buSzPct val="100000"/>
              <a:defRPr sz="3150"/>
            </a:pPr>
            <a:r>
              <a:t>OvO</a:t>
            </a:r>
          </a:p>
          <a:p>
            <a:pPr marL="315828" indent="-315828" defTabSz="404849">
              <a:lnSpc>
                <a:spcPct val="108000"/>
              </a:lnSpc>
              <a:spcBef>
                <a:spcPts val="3100"/>
              </a:spcBef>
              <a:buSzPct val="100000"/>
              <a:defRPr sz="3150"/>
            </a:pPr>
            <a:r>
              <a:t>OvR</a:t>
            </a:r>
          </a:p>
          <a:p>
            <a:pPr marL="0" indent="0" defTabSz="404849">
              <a:lnSpc>
                <a:spcPct val="108000"/>
              </a:lnSpc>
              <a:spcBef>
                <a:spcPts val="3100"/>
              </a:spcBef>
              <a:buSzTx/>
              <a:buNone/>
              <a:defRPr sz="3150"/>
            </a:pPr>
            <a:r>
              <a:t>Hyperparameters: </a:t>
            </a:r>
          </a:p>
          <a:p>
            <a:pPr marL="360844" indent="-360844" defTabSz="404849">
              <a:lnSpc>
                <a:spcPct val="108000"/>
              </a:lnSpc>
              <a:spcBef>
                <a:spcPts val="3100"/>
              </a:spcBef>
              <a:defRPr sz="3150"/>
            </a:pPr>
            <a:r>
              <a:t>kernel = ['linear', 'rbf', 'poly', 'sigmoid']</a:t>
            </a:r>
          </a:p>
          <a:p>
            <a:pPr marL="360844" indent="-360844" defTabSz="404849">
              <a:lnSpc>
                <a:spcPct val="108000"/>
              </a:lnSpc>
              <a:spcBef>
                <a:spcPts val="3100"/>
              </a:spcBef>
              <a:defRPr sz="3150"/>
            </a:pPr>
            <a:r>
              <a:t>C = [0.01, 0.1, 1, 10, 100]</a:t>
            </a:r>
          </a:p>
        </p:txBody>
      </p:sp>
      <p:pic>
        <p:nvPicPr>
          <p:cNvPr id="250" name="pasted-image.tiff" descr="pasted-image.tiff"/>
          <p:cNvPicPr>
            <a:picLocks noChangeAspect="1"/>
          </p:cNvPicPr>
          <p:nvPr/>
        </p:nvPicPr>
        <p:blipFill>
          <a:blip r:embed="rId3">
            <a:extLst/>
          </a:blip>
          <a:srcRect l="0" t="40866" r="0" b="40866"/>
          <a:stretch>
            <a:fillRect/>
          </a:stretch>
        </p:blipFill>
        <p:spPr>
          <a:xfrm>
            <a:off x="-24657" y="8246839"/>
            <a:ext cx="13054115" cy="1270002"/>
          </a:xfrm>
          <a:prstGeom prst="rect">
            <a:avLst/>
          </a:prstGeom>
          <a:ln w="12700">
            <a:miter lim="400000"/>
          </a:ln>
        </p:spPr>
      </p:pic>
      <p:pic>
        <p:nvPicPr>
          <p:cNvPr id="251" name="pasted-image-filtered.png" descr="pasted-image-filtered.png"/>
          <p:cNvPicPr>
            <a:picLocks noChangeAspect="1"/>
          </p:cNvPicPr>
          <p:nvPr/>
        </p:nvPicPr>
        <p:blipFill>
          <a:blip r:embed="rId4">
            <a:extLst/>
          </a:blip>
          <a:stretch>
            <a:fillRect/>
          </a:stretch>
        </p:blipFill>
        <p:spPr>
          <a:xfrm>
            <a:off x="1898661" y="3023489"/>
            <a:ext cx="3024187" cy="312242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178"/>
          <p:cNvSpPr txBox="1"/>
          <p:nvPr>
            <p:ph type="title"/>
          </p:nvPr>
        </p:nvSpPr>
        <p:spPr>
          <a:xfrm>
            <a:off x="355600" y="-343024"/>
            <a:ext cx="12293600" cy="2438401"/>
          </a:xfrm>
          <a:prstGeom prst="rect">
            <a:avLst/>
          </a:prstGeom>
        </p:spPr>
        <p:txBody>
          <a:bodyPr/>
          <a:lstStyle>
            <a:lvl1pPr>
              <a:defRPr sz="4000"/>
            </a:lvl1pPr>
          </a:lstStyle>
          <a:p>
            <a:pPr/>
            <a:r>
              <a:t>Support vector machine</a:t>
            </a:r>
          </a:p>
        </p:txBody>
      </p:sp>
      <p:pic>
        <p:nvPicPr>
          <p:cNvPr id="256"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grpSp>
        <p:nvGrpSpPr>
          <p:cNvPr id="259" name="Image Gallery"/>
          <p:cNvGrpSpPr/>
          <p:nvPr/>
        </p:nvGrpSpPr>
        <p:grpSpPr>
          <a:xfrm>
            <a:off x="1296944" y="1386567"/>
            <a:ext cx="5975237" cy="6726466"/>
            <a:chOff x="0" y="0"/>
            <a:chExt cx="5975236" cy="6726465"/>
          </a:xfrm>
        </p:grpSpPr>
        <p:pic>
          <p:nvPicPr>
            <p:cNvPr id="257" name="Screen Shot 2019-05-08 at 10.25.29 PM.png" descr="Screen Shot 2019-05-08 at 10.25.29 PM.png"/>
            <p:cNvPicPr>
              <a:picLocks noChangeAspect="1"/>
            </p:cNvPicPr>
            <p:nvPr/>
          </p:nvPicPr>
          <p:blipFill>
            <a:blip r:embed="rId3">
              <a:extLst/>
            </a:blip>
            <a:srcRect l="1664" t="0" r="1664" b="0"/>
            <a:stretch>
              <a:fillRect/>
            </a:stretch>
          </p:blipFill>
          <p:spPr>
            <a:xfrm>
              <a:off x="0" y="0"/>
              <a:ext cx="5975237" cy="6243866"/>
            </a:xfrm>
            <a:prstGeom prst="rect">
              <a:avLst/>
            </a:prstGeom>
            <a:ln w="12700" cap="flat">
              <a:noFill/>
              <a:miter lim="400000"/>
            </a:ln>
            <a:effectLst/>
          </p:spPr>
        </p:pic>
        <p:sp>
          <p:nvSpPr>
            <p:cNvPr id="258" name="Type to enter a caption."/>
            <p:cNvSpPr/>
            <p:nvPr/>
          </p:nvSpPr>
          <p:spPr>
            <a:xfrm>
              <a:off x="0" y="6320065"/>
              <a:ext cx="5975237"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1800">
                  <a:latin typeface="Gill Sans Light"/>
                  <a:ea typeface="Gill Sans Light"/>
                  <a:cs typeface="Gill Sans Light"/>
                  <a:sym typeface="Gill Sans Light"/>
                </a:defRPr>
              </a:lvl1pPr>
            </a:lstStyle>
            <a:p>
              <a:pPr/>
              <a:r>
                <a:t>Type to enter a caption.</a:t>
              </a:r>
            </a:p>
          </p:txBody>
        </p:sp>
      </p:grpSp>
      <p:sp>
        <p:nvSpPr>
          <p:cNvPr id="260" name="TextBox 6"/>
          <p:cNvSpPr txBox="1"/>
          <p:nvPr/>
        </p:nvSpPr>
        <p:spPr>
          <a:xfrm>
            <a:off x="7367902" y="1660204"/>
            <a:ext cx="5310471" cy="624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latin typeface="Gill Sans Light"/>
                <a:ea typeface="Gill Sans Light"/>
                <a:cs typeface="Gill Sans Light"/>
                <a:sym typeface="Gill Sans Light"/>
              </a:defRPr>
            </a:pPr>
            <a:r>
              <a:t>Hyperparameters:</a:t>
            </a:r>
          </a:p>
          <a:p>
            <a:pPr marL="240631" indent="-240631" algn="l">
              <a:buSzPct val="100000"/>
              <a:buChar char="•"/>
              <a:defRPr sz="2200">
                <a:latin typeface="Gill Sans Light"/>
                <a:ea typeface="Gill Sans Light"/>
                <a:cs typeface="Gill Sans Light"/>
                <a:sym typeface="Gill Sans Light"/>
              </a:defRPr>
            </a:pPr>
            <a:r>
              <a:t>Kernel = linear</a:t>
            </a:r>
          </a:p>
          <a:p>
            <a:pPr marL="240631" indent="-240631" algn="l">
              <a:buSzPct val="100000"/>
              <a:buChar char="•"/>
              <a:defRPr sz="2200">
                <a:latin typeface="Gill Sans Light"/>
                <a:ea typeface="Gill Sans Light"/>
                <a:cs typeface="Gill Sans Light"/>
                <a:sym typeface="Gill Sans Light"/>
              </a:defRPr>
            </a:pPr>
            <a:r>
              <a:t>C =  1</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Cost: </a:t>
            </a:r>
          </a:p>
          <a:p>
            <a:pPr marL="220578" indent="-220578" algn="l">
              <a:buSzPct val="100000"/>
              <a:buChar char="•"/>
              <a:defRPr sz="2200">
                <a:latin typeface="Gill Sans Light"/>
                <a:ea typeface="Gill Sans Light"/>
                <a:cs typeface="Gill Sans Light"/>
                <a:sym typeface="Gill Sans Light"/>
              </a:defRPr>
            </a:pPr>
            <a:r>
              <a:t>81,630 seconds</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Accuracy:</a:t>
            </a:r>
          </a:p>
          <a:p>
            <a:pPr marL="220578" indent="-220578" algn="l">
              <a:buSzPct val="100000"/>
              <a:buChar char="•"/>
              <a:defRPr sz="2200">
                <a:latin typeface="Gill Sans Light"/>
                <a:ea typeface="Gill Sans Light"/>
                <a:cs typeface="Gill Sans Light"/>
                <a:sym typeface="Gill Sans Light"/>
              </a:defRPr>
            </a:pPr>
            <a:r>
              <a:t>78.7%</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Findings: </a:t>
            </a:r>
          </a:p>
          <a:p>
            <a:pPr marL="342900" indent="-342900" algn="l">
              <a:buSzPct val="100000"/>
              <a:buFont typeface="Arial"/>
              <a:buChar char="•"/>
              <a:defRPr sz="2000">
                <a:latin typeface="Gill Sans Light"/>
                <a:ea typeface="Gill Sans Light"/>
                <a:cs typeface="Gill Sans Light"/>
                <a:sym typeface="Gill Sans Light"/>
              </a:defRPr>
            </a:pPr>
            <a:r>
              <a:t>The best C value is 1, meaning that our optimizer is moderately sensitive to outliers and does not try too hard to perfectly classify every point.</a:t>
            </a:r>
          </a:p>
          <a:p>
            <a:pPr marL="342900" indent="-342900" algn="l">
              <a:buSzPct val="100000"/>
              <a:buFont typeface="Arial"/>
              <a:buChar char="•"/>
              <a:defRPr sz="2000">
                <a:latin typeface="Gill Sans Light"/>
                <a:ea typeface="Gill Sans Light"/>
                <a:cs typeface="Gill Sans Light"/>
                <a:sym typeface="Gill Sans Light"/>
              </a:defRPr>
            </a:pPr>
            <a:r>
              <a:t>The best kernel is Linear, and the rbf in fact performed very poorly.</a:t>
            </a:r>
          </a:p>
          <a:p>
            <a:pPr marL="342900" indent="-342900" algn="l">
              <a:buSzPct val="100000"/>
              <a:buFont typeface="Arial"/>
              <a:buChar char="•"/>
              <a:defRPr sz="2000">
                <a:latin typeface="Gill Sans Light"/>
                <a:ea typeface="Gill Sans Light"/>
                <a:cs typeface="Gill Sans Light"/>
                <a:sym typeface="Gill Sans Light"/>
              </a:defRPr>
            </a:pPr>
            <a:r>
              <a:t>OvO SVM performs marginally better on the test set than our OvR model.</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08"/>
          <p:cNvSpPr txBox="1"/>
          <p:nvPr>
            <p:ph type="body" sz="half" idx="1"/>
          </p:nvPr>
        </p:nvSpPr>
        <p:spPr>
          <a:xfrm>
            <a:off x="5956324" y="1569161"/>
            <a:ext cx="6509288" cy="5589385"/>
          </a:xfrm>
          <a:prstGeom prst="rect">
            <a:avLst/>
          </a:prstGeom>
        </p:spPr>
        <p:txBody>
          <a:bodyPr/>
          <a:lstStyle/>
          <a:p>
            <a:pPr marL="0" indent="0" defTabSz="404849">
              <a:lnSpc>
                <a:spcPct val="108000"/>
              </a:lnSpc>
              <a:spcBef>
                <a:spcPts val="3100"/>
              </a:spcBef>
              <a:buSzTx/>
              <a:buNone/>
              <a:defRPr sz="3150"/>
            </a:pPr>
            <a:r>
              <a:t>Input data:</a:t>
            </a:r>
          </a:p>
          <a:p>
            <a:pPr marL="315828" indent="-315828" defTabSz="404849">
              <a:lnSpc>
                <a:spcPct val="108000"/>
              </a:lnSpc>
              <a:spcBef>
                <a:spcPts val="3100"/>
              </a:spcBef>
              <a:buSzPct val="100000"/>
              <a:defRPr sz="3150"/>
            </a:pPr>
            <a:r>
              <a:t>CountVectorized data</a:t>
            </a:r>
          </a:p>
          <a:p>
            <a:pPr marL="0" indent="0" defTabSz="404849">
              <a:lnSpc>
                <a:spcPct val="108000"/>
              </a:lnSpc>
              <a:spcBef>
                <a:spcPts val="3100"/>
              </a:spcBef>
              <a:buSzTx/>
              <a:buNone/>
              <a:defRPr sz="3150"/>
            </a:pPr>
            <a:r>
              <a:t>Hyperparameters: </a:t>
            </a:r>
          </a:p>
          <a:p>
            <a:pPr marL="360844" indent="-360844" defTabSz="404849">
              <a:lnSpc>
                <a:spcPct val="108000"/>
              </a:lnSpc>
              <a:spcBef>
                <a:spcPts val="3100"/>
              </a:spcBef>
              <a:defRPr sz="3150"/>
            </a:pPr>
            <a:r>
              <a:t>alpha = [0.0001, 0.001, 0.01, 0.1, 1]</a:t>
            </a:r>
          </a:p>
          <a:p>
            <a:pPr marL="360844" indent="-360844" defTabSz="404849">
              <a:lnSpc>
                <a:spcPct val="108000"/>
              </a:lnSpc>
              <a:spcBef>
                <a:spcPts val="3100"/>
              </a:spcBef>
              <a:defRPr sz="3150"/>
            </a:pPr>
            <a:r>
              <a:t>fit_prior = [True, False]</a:t>
            </a:r>
          </a:p>
          <a:p>
            <a:pPr marL="360844" indent="-360844" defTabSz="404849">
              <a:lnSpc>
                <a:spcPct val="108000"/>
              </a:lnSpc>
              <a:spcBef>
                <a:spcPts val="3100"/>
              </a:spcBef>
              <a:defRPr sz="3150"/>
            </a:pPr>
            <a:r>
              <a:t>class_prior = [None, [prior probabilites]]</a:t>
            </a:r>
          </a:p>
        </p:txBody>
      </p:sp>
      <p:pic>
        <p:nvPicPr>
          <p:cNvPr id="263" name="pasted-image.tiff" descr="pasted-image.tiff"/>
          <p:cNvPicPr>
            <a:picLocks noChangeAspect="1"/>
          </p:cNvPicPr>
          <p:nvPr/>
        </p:nvPicPr>
        <p:blipFill>
          <a:blip r:embed="rId3">
            <a:extLst/>
          </a:blip>
          <a:srcRect l="0" t="40866" r="0" b="40866"/>
          <a:stretch>
            <a:fillRect/>
          </a:stretch>
        </p:blipFill>
        <p:spPr>
          <a:xfrm>
            <a:off x="-24657" y="8246839"/>
            <a:ext cx="13054115" cy="1270002"/>
          </a:xfrm>
          <a:prstGeom prst="rect">
            <a:avLst/>
          </a:prstGeom>
          <a:ln w="12700">
            <a:miter lim="400000"/>
          </a:ln>
        </p:spPr>
      </p:pic>
      <p:sp>
        <p:nvSpPr>
          <p:cNvPr id="264" name="Shape 198"/>
          <p:cNvSpPr/>
          <p:nvPr/>
        </p:nvSpPr>
        <p:spPr>
          <a:xfrm>
            <a:off x="1578543" y="3208501"/>
            <a:ext cx="2086533" cy="2086533"/>
          </a:xfrm>
          <a:prstGeom prst="ellipse">
            <a:avLst/>
          </a:prstGeom>
          <a:ln w="38100">
            <a:solidFill>
              <a:srgbClr val="000000"/>
            </a:solidFill>
            <a:miter lim="400000"/>
          </a:ln>
        </p:spPr>
        <p:txBody>
          <a:bodyPr lIns="50800" tIns="50800" rIns="50800" bIns="50800" anchor="ctr"/>
          <a:lstStyle/>
          <a:p>
            <a:pPr>
              <a:defRPr>
                <a:latin typeface="Gill Sans Light"/>
                <a:ea typeface="Gill Sans Light"/>
                <a:cs typeface="Gill Sans Light"/>
                <a:sym typeface="Gill Sans Light"/>
              </a:defRPr>
            </a:pPr>
          </a:p>
        </p:txBody>
      </p:sp>
      <p:sp>
        <p:nvSpPr>
          <p:cNvPr id="265" name="Shape 199"/>
          <p:cNvSpPr/>
          <p:nvPr/>
        </p:nvSpPr>
        <p:spPr>
          <a:xfrm>
            <a:off x="3230668" y="3225743"/>
            <a:ext cx="2086533" cy="2086533"/>
          </a:xfrm>
          <a:prstGeom prst="ellipse">
            <a:avLst/>
          </a:prstGeom>
          <a:ln w="38100">
            <a:solidFill>
              <a:srgbClr val="000000"/>
            </a:solidFill>
            <a:miter lim="400000"/>
          </a:ln>
        </p:spPr>
        <p:txBody>
          <a:bodyPr lIns="50800" tIns="50800" rIns="50800" bIns="50800" anchor="ctr"/>
          <a:lstStyle/>
          <a:p>
            <a:pPr>
              <a:defRPr>
                <a:latin typeface="Gill Sans Light"/>
                <a:ea typeface="Gill Sans Light"/>
                <a:cs typeface="Gill Sans Light"/>
                <a:sym typeface="Gill Sans Light"/>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178"/>
          <p:cNvSpPr txBox="1"/>
          <p:nvPr>
            <p:ph type="title"/>
          </p:nvPr>
        </p:nvSpPr>
        <p:spPr>
          <a:xfrm>
            <a:off x="355600" y="-343024"/>
            <a:ext cx="12293600" cy="2438401"/>
          </a:xfrm>
          <a:prstGeom prst="rect">
            <a:avLst/>
          </a:prstGeom>
        </p:spPr>
        <p:txBody>
          <a:bodyPr/>
          <a:lstStyle>
            <a:lvl1pPr>
              <a:defRPr sz="4000"/>
            </a:lvl1pPr>
          </a:lstStyle>
          <a:p>
            <a:pPr/>
            <a:r>
              <a:t>Multinomial naïve bayes</a:t>
            </a:r>
          </a:p>
        </p:txBody>
      </p:sp>
      <p:pic>
        <p:nvPicPr>
          <p:cNvPr id="270"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pic>
        <p:nvPicPr>
          <p:cNvPr id="271" name="Screen Shot 2019-05-08 at 10.29.39 PM.png" descr="Screen Shot 2019-05-08 at 10.29.39 PM.png"/>
          <p:cNvPicPr>
            <a:picLocks noChangeAspect="1"/>
          </p:cNvPicPr>
          <p:nvPr/>
        </p:nvPicPr>
        <p:blipFill>
          <a:blip r:embed="rId3">
            <a:extLst/>
          </a:blip>
          <a:stretch>
            <a:fillRect/>
          </a:stretch>
        </p:blipFill>
        <p:spPr>
          <a:xfrm>
            <a:off x="631157" y="1360883"/>
            <a:ext cx="6629401" cy="6464301"/>
          </a:xfrm>
          <a:prstGeom prst="rect">
            <a:avLst/>
          </a:prstGeom>
          <a:ln w="12700">
            <a:miter lim="400000"/>
          </a:ln>
        </p:spPr>
      </p:pic>
      <p:sp>
        <p:nvSpPr>
          <p:cNvPr id="272" name="TextBox 6"/>
          <p:cNvSpPr txBox="1"/>
          <p:nvPr/>
        </p:nvSpPr>
        <p:spPr>
          <a:xfrm>
            <a:off x="7463714" y="2053033"/>
            <a:ext cx="5310471" cy="508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latin typeface="Gill Sans Light"/>
                <a:ea typeface="Gill Sans Light"/>
                <a:cs typeface="Gill Sans Light"/>
                <a:sym typeface="Gill Sans Light"/>
              </a:defRPr>
            </a:pPr>
            <a:r>
              <a:t>Hyperparameters:</a:t>
            </a:r>
          </a:p>
          <a:p>
            <a:pPr marL="240631" indent="-240631" algn="l">
              <a:buSzPct val="100000"/>
              <a:buChar char="•"/>
              <a:defRPr sz="2200">
                <a:latin typeface="Gill Sans Light"/>
                <a:ea typeface="Gill Sans Light"/>
                <a:cs typeface="Gill Sans Light"/>
                <a:sym typeface="Gill Sans Light"/>
              </a:defRPr>
            </a:pPr>
            <a:r>
              <a:t>Alpha = 0.01</a:t>
            </a:r>
          </a:p>
          <a:p>
            <a:pPr marL="240631" indent="-240631" algn="l">
              <a:buSzPct val="100000"/>
              <a:buChar char="•"/>
              <a:defRPr sz="2200">
                <a:latin typeface="Gill Sans Light"/>
                <a:ea typeface="Gill Sans Light"/>
                <a:cs typeface="Gill Sans Light"/>
                <a:sym typeface="Gill Sans Light"/>
              </a:defRPr>
            </a:pPr>
            <a:r>
              <a:t>class_prior =  None</a:t>
            </a:r>
          </a:p>
          <a:p>
            <a:pPr marL="240631" indent="-240631" algn="l">
              <a:buSzPct val="100000"/>
              <a:buChar char="•"/>
              <a:defRPr sz="2200">
                <a:latin typeface="Gill Sans Light"/>
                <a:ea typeface="Gill Sans Light"/>
                <a:cs typeface="Gill Sans Light"/>
                <a:sym typeface="Gill Sans Light"/>
              </a:defRPr>
            </a:pPr>
            <a:r>
              <a:t>fit_prior = True</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Cost: </a:t>
            </a:r>
          </a:p>
          <a:p>
            <a:pPr marL="220578" indent="-220578" algn="l">
              <a:buSzPct val="100000"/>
              <a:buChar char="•"/>
              <a:defRPr sz="2200">
                <a:latin typeface="Gill Sans Light"/>
                <a:ea typeface="Gill Sans Light"/>
                <a:cs typeface="Gill Sans Light"/>
                <a:sym typeface="Gill Sans Light"/>
              </a:defRPr>
            </a:pPr>
            <a:r>
              <a:t>91,454 seconds</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Accuracy:</a:t>
            </a:r>
          </a:p>
          <a:p>
            <a:pPr marL="220578" indent="-220578" algn="l">
              <a:buSzPct val="100000"/>
              <a:buChar char="•"/>
              <a:defRPr sz="2200">
                <a:latin typeface="Gill Sans Light"/>
                <a:ea typeface="Gill Sans Light"/>
                <a:cs typeface="Gill Sans Light"/>
                <a:sym typeface="Gill Sans Light"/>
              </a:defRPr>
            </a:pPr>
            <a:r>
              <a:t>72.7%</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r>
              <a:t>Findings: </a:t>
            </a:r>
          </a:p>
          <a:p>
            <a:pPr marL="342900" indent="-342900" algn="l">
              <a:buSzPct val="100000"/>
              <a:buFont typeface="Arial"/>
              <a:buChar char="•"/>
              <a:defRPr sz="2000">
                <a:latin typeface="Gill Sans Light"/>
                <a:ea typeface="Gill Sans Light"/>
                <a:cs typeface="Gill Sans Light"/>
                <a:sym typeface="Gill Sans Light"/>
              </a:defRPr>
            </a:pPr>
            <a:r>
              <a:t>Although MN is particularly good at predicting categories from text and handling vectorized (sparse) data, the accuracy score was the lowest out of all the best model trials.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172"/>
          <p:cNvSpPr txBox="1"/>
          <p:nvPr>
            <p:ph type="title"/>
          </p:nvPr>
        </p:nvSpPr>
        <p:spPr>
          <a:xfrm>
            <a:off x="355600" y="51957"/>
            <a:ext cx="12293600" cy="1946208"/>
          </a:xfrm>
          <a:prstGeom prst="rect">
            <a:avLst/>
          </a:prstGeom>
        </p:spPr>
        <p:txBody>
          <a:bodyPr/>
          <a:lstStyle>
            <a:lvl1pPr>
              <a:defRPr sz="4000"/>
            </a:lvl1pPr>
          </a:lstStyle>
          <a:p>
            <a:pPr/>
            <a:r>
              <a:t>conclusions ml</a:t>
            </a:r>
          </a:p>
        </p:txBody>
      </p:sp>
      <p:pic>
        <p:nvPicPr>
          <p:cNvPr id="275"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pic>
        <p:nvPicPr>
          <p:cNvPr id="276" name="Image" descr="Image"/>
          <p:cNvPicPr>
            <a:picLocks noChangeAspect="1"/>
          </p:cNvPicPr>
          <p:nvPr/>
        </p:nvPicPr>
        <p:blipFill>
          <a:blip r:embed="rId3">
            <a:extLst/>
          </a:blip>
          <a:stretch>
            <a:fillRect/>
          </a:stretch>
        </p:blipFill>
        <p:spPr>
          <a:xfrm>
            <a:off x="868419" y="2010281"/>
            <a:ext cx="11267962" cy="519820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txBox="1"/>
          <p:nvPr>
            <p:ph type="title"/>
          </p:nvPr>
        </p:nvSpPr>
        <p:spPr>
          <a:prstGeom prst="rect">
            <a:avLst/>
          </a:prstGeom>
        </p:spPr>
        <p:txBody>
          <a:bodyPr/>
          <a:lstStyle/>
          <a:p>
            <a:pPr/>
            <a:r>
              <a:t>Weaknesses and next steps</a:t>
            </a:r>
          </a:p>
        </p:txBody>
      </p:sp>
      <p:sp>
        <p:nvSpPr>
          <p:cNvPr id="279" name="Shape 279"/>
          <p:cNvSpPr txBox="1"/>
          <p:nvPr>
            <p:ph type="body" idx="1"/>
          </p:nvPr>
        </p:nvSpPr>
        <p:spPr>
          <a:xfrm>
            <a:off x="355600" y="2730500"/>
            <a:ext cx="12293600" cy="4617998"/>
          </a:xfrm>
          <a:prstGeom prst="rect">
            <a:avLst/>
          </a:prstGeom>
        </p:spPr>
        <p:txBody>
          <a:bodyPr/>
          <a:lstStyle/>
          <a:p>
            <a:pPr>
              <a:lnSpc>
                <a:spcPct val="96000"/>
              </a:lnSpc>
              <a:defRPr sz="3500"/>
            </a:pPr>
            <a:r>
              <a:t>Bi-grams and Tri-grams</a:t>
            </a:r>
          </a:p>
          <a:p>
            <a:pPr>
              <a:lnSpc>
                <a:spcPct val="96000"/>
              </a:lnSpc>
              <a:defRPr sz="3500"/>
            </a:pPr>
            <a:r>
              <a:t>Neural Nets</a:t>
            </a:r>
          </a:p>
          <a:p>
            <a:pPr>
              <a:lnSpc>
                <a:spcPct val="96000"/>
              </a:lnSpc>
              <a:defRPr sz="3500"/>
            </a:pPr>
            <a:r>
              <a:t>Bigger computers to run more comprehensive GridSearch and RandomSearch</a:t>
            </a:r>
          </a:p>
          <a:p>
            <a:pPr>
              <a:lnSpc>
                <a:spcPct val="96000"/>
              </a:lnSpc>
              <a:defRPr sz="3500"/>
            </a:pPr>
            <a:r>
              <a:t>Improvement in categories / new expert categories</a:t>
            </a:r>
          </a:p>
        </p:txBody>
      </p:sp>
      <p:pic>
        <p:nvPicPr>
          <p:cNvPr id="280"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33"/>
          <p:cNvSpPr txBox="1"/>
          <p:nvPr>
            <p:ph type="title"/>
          </p:nvPr>
        </p:nvSpPr>
        <p:spPr>
          <a:xfrm>
            <a:off x="3519354" y="0"/>
            <a:ext cx="9117146" cy="1892300"/>
          </a:xfrm>
          <a:prstGeom prst="rect">
            <a:avLst/>
          </a:prstGeom>
        </p:spPr>
        <p:txBody>
          <a:bodyPr/>
          <a:lstStyle>
            <a:lvl1pPr>
              <a:defRPr sz="4000"/>
            </a:lvl1pPr>
          </a:lstStyle>
          <a:p>
            <a:pPr/>
            <a:r>
              <a:t>The strategy</a:t>
            </a:r>
          </a:p>
        </p:txBody>
      </p:sp>
      <p:sp>
        <p:nvSpPr>
          <p:cNvPr id="130" name="Shape 134"/>
          <p:cNvSpPr txBox="1"/>
          <p:nvPr>
            <p:ph type="body" idx="1"/>
          </p:nvPr>
        </p:nvSpPr>
        <p:spPr>
          <a:xfrm>
            <a:off x="3375421" y="1892300"/>
            <a:ext cx="9117146" cy="6640380"/>
          </a:xfrm>
          <a:prstGeom prst="rect">
            <a:avLst/>
          </a:prstGeom>
        </p:spPr>
        <p:txBody>
          <a:bodyPr/>
          <a:lstStyle/>
          <a:p>
            <a:pPr marL="455168" indent="-455168" defTabSz="327152">
              <a:lnSpc>
                <a:spcPct val="96000"/>
              </a:lnSpc>
              <a:spcBef>
                <a:spcPts val="2500"/>
              </a:spcBef>
              <a:buSzPct val="100000"/>
              <a:buAutoNum type="arabicPeriod" startAt="1"/>
              <a:defRPr sz="2300"/>
            </a:pPr>
            <a:r>
              <a:t>Data cleaning</a:t>
            </a:r>
          </a:p>
          <a:p>
            <a:pPr marL="455168" indent="-455168" defTabSz="327152">
              <a:lnSpc>
                <a:spcPct val="96000"/>
              </a:lnSpc>
              <a:spcBef>
                <a:spcPts val="2500"/>
              </a:spcBef>
              <a:buSzPct val="100000"/>
              <a:buAutoNum type="arabicPeriod" startAt="1"/>
              <a:defRPr sz="2300"/>
            </a:pPr>
            <a:r>
              <a:t>Extensive EDA</a:t>
            </a:r>
          </a:p>
          <a:p>
            <a:pPr lvl="1" marL="583183" indent="-291590" defTabSz="327152">
              <a:lnSpc>
                <a:spcPct val="96000"/>
              </a:lnSpc>
              <a:spcBef>
                <a:spcPts val="2500"/>
              </a:spcBef>
              <a:defRPr sz="2300"/>
            </a:pPr>
            <a:r>
              <a:t>NLP</a:t>
            </a:r>
          </a:p>
          <a:p>
            <a:pPr lvl="1" marL="583183" indent="-291590" defTabSz="327152">
              <a:lnSpc>
                <a:spcPct val="96000"/>
              </a:lnSpc>
              <a:spcBef>
                <a:spcPts val="2500"/>
              </a:spcBef>
              <a:defRPr sz="2300"/>
            </a:pPr>
            <a:r>
              <a:t>Tf-Idf</a:t>
            </a:r>
          </a:p>
          <a:p>
            <a:pPr lvl="1" marL="583183" indent="-291590" defTabSz="327152">
              <a:lnSpc>
                <a:spcPct val="96000"/>
              </a:lnSpc>
              <a:spcBef>
                <a:spcPts val="2500"/>
              </a:spcBef>
              <a:defRPr sz="2300"/>
            </a:pPr>
            <a:r>
              <a:t>Ingredient categorization</a:t>
            </a:r>
          </a:p>
          <a:p>
            <a:pPr marL="455168" indent="-455168" defTabSz="327152">
              <a:lnSpc>
                <a:spcPct val="96000"/>
              </a:lnSpc>
              <a:spcBef>
                <a:spcPts val="2500"/>
              </a:spcBef>
              <a:buSzPct val="100000"/>
              <a:buAutoNum type="arabicPeriod" startAt="1"/>
              <a:defRPr sz="2300"/>
            </a:pPr>
            <a:r>
              <a:t>Machine Learning</a:t>
            </a:r>
          </a:p>
          <a:p>
            <a:pPr lvl="1" marL="583183" indent="-291590" defTabSz="327152">
              <a:lnSpc>
                <a:spcPct val="96000"/>
              </a:lnSpc>
              <a:spcBef>
                <a:spcPts val="2500"/>
              </a:spcBef>
              <a:defRPr sz="2300"/>
            </a:pPr>
            <a:r>
              <a:t>Logistic Regression</a:t>
            </a:r>
          </a:p>
          <a:p>
            <a:pPr lvl="1" marL="583183" indent="-291590" defTabSz="327152">
              <a:lnSpc>
                <a:spcPct val="96000"/>
              </a:lnSpc>
              <a:spcBef>
                <a:spcPts val="2500"/>
              </a:spcBef>
              <a:defRPr sz="2300"/>
            </a:pPr>
            <a:r>
              <a:t>Support Vector Machines</a:t>
            </a:r>
          </a:p>
          <a:p>
            <a:pPr lvl="1" marL="583183" indent="-291590" defTabSz="327152">
              <a:lnSpc>
                <a:spcPct val="96000"/>
              </a:lnSpc>
              <a:spcBef>
                <a:spcPts val="2500"/>
              </a:spcBef>
              <a:defRPr sz="2300"/>
            </a:pPr>
            <a:r>
              <a:t>Random Forest</a:t>
            </a:r>
          </a:p>
          <a:p>
            <a:pPr lvl="1" marL="583183" indent="-291590" defTabSz="327152">
              <a:lnSpc>
                <a:spcPct val="96000"/>
              </a:lnSpc>
              <a:spcBef>
                <a:spcPts val="2500"/>
              </a:spcBef>
              <a:defRPr sz="2300"/>
            </a:pPr>
            <a:r>
              <a:t>Naive Bayes</a:t>
            </a:r>
          </a:p>
        </p:txBody>
      </p:sp>
      <p:pic>
        <p:nvPicPr>
          <p:cNvPr id="131" name="pasted-image.tiff" descr="pasted-image.tiff"/>
          <p:cNvPicPr>
            <a:picLocks noChangeAspect="1"/>
          </p:cNvPicPr>
          <p:nvPr/>
        </p:nvPicPr>
        <p:blipFill>
          <a:blip r:embed="rId2">
            <a:extLst/>
          </a:blip>
          <a:srcRect l="42403" t="0" r="42403" b="0"/>
          <a:stretch>
            <a:fillRect/>
          </a:stretch>
        </p:blipFill>
        <p:spPr>
          <a:xfrm>
            <a:off x="133001" y="-20803"/>
            <a:ext cx="2794003" cy="9795207"/>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190"/>
          <p:cNvSpPr txBox="1"/>
          <p:nvPr>
            <p:ph type="title"/>
          </p:nvPr>
        </p:nvSpPr>
        <p:spPr>
          <a:xfrm>
            <a:off x="355600" y="1689100"/>
            <a:ext cx="5344829" cy="3886200"/>
          </a:xfrm>
          <a:prstGeom prst="rect">
            <a:avLst/>
          </a:prstGeom>
        </p:spPr>
        <p:txBody>
          <a:bodyPr/>
          <a:lstStyle>
            <a:lvl1pPr algn="r"/>
          </a:lstStyle>
          <a:p>
            <a:pPr/>
            <a:r>
              <a:t>Appendix</a:t>
            </a:r>
          </a:p>
        </p:txBody>
      </p:sp>
      <p:pic>
        <p:nvPicPr>
          <p:cNvPr id="283" name="Image" descr="Image"/>
          <p:cNvPicPr>
            <a:picLocks noChangeAspect="1"/>
          </p:cNvPicPr>
          <p:nvPr/>
        </p:nvPicPr>
        <p:blipFill>
          <a:blip r:embed="rId2">
            <a:extLst/>
          </a:blip>
          <a:stretch>
            <a:fillRect/>
          </a:stretch>
        </p:blipFill>
        <p:spPr>
          <a:xfrm>
            <a:off x="5827988" y="2868256"/>
            <a:ext cx="6035062" cy="401708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178"/>
          <p:cNvSpPr txBox="1"/>
          <p:nvPr>
            <p:ph type="title"/>
          </p:nvPr>
        </p:nvSpPr>
        <p:spPr>
          <a:xfrm>
            <a:off x="355600" y="-343024"/>
            <a:ext cx="12293600" cy="2438401"/>
          </a:xfrm>
          <a:prstGeom prst="rect">
            <a:avLst/>
          </a:prstGeom>
        </p:spPr>
        <p:txBody>
          <a:bodyPr/>
          <a:lstStyle>
            <a:lvl1pPr>
              <a:defRPr sz="4000"/>
            </a:lvl1pPr>
          </a:lstStyle>
          <a:p>
            <a:pPr/>
            <a:r>
              <a:t>Logistic regression</a:t>
            </a:r>
          </a:p>
        </p:txBody>
      </p:sp>
      <p:pic>
        <p:nvPicPr>
          <p:cNvPr id="286"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grpSp>
        <p:nvGrpSpPr>
          <p:cNvPr id="289" name="Image Gallery"/>
          <p:cNvGrpSpPr/>
          <p:nvPr/>
        </p:nvGrpSpPr>
        <p:grpSpPr>
          <a:xfrm>
            <a:off x="2408356" y="1244746"/>
            <a:ext cx="8188088" cy="7338088"/>
            <a:chOff x="0" y="0"/>
            <a:chExt cx="8188086" cy="7338086"/>
          </a:xfrm>
        </p:grpSpPr>
        <p:pic>
          <p:nvPicPr>
            <p:cNvPr id="287" name="Screen Shot 2019-05-08 at 9.14.43 PM.png" descr="Screen Shot 2019-05-08 at 9.14.43 PM.png"/>
            <p:cNvPicPr>
              <a:picLocks noChangeAspect="1"/>
            </p:cNvPicPr>
            <p:nvPr/>
          </p:nvPicPr>
          <p:blipFill>
            <a:blip r:embed="rId3">
              <a:extLst/>
            </a:blip>
            <a:srcRect l="0" t="2924" r="0" b="2924"/>
            <a:stretch>
              <a:fillRect/>
            </a:stretch>
          </p:blipFill>
          <p:spPr>
            <a:xfrm>
              <a:off x="0" y="0"/>
              <a:ext cx="8188087" cy="6855487"/>
            </a:xfrm>
            <a:prstGeom prst="rect">
              <a:avLst/>
            </a:prstGeom>
            <a:ln w="12700" cap="flat">
              <a:noFill/>
              <a:miter lim="400000"/>
            </a:ln>
            <a:effectLst/>
          </p:spPr>
        </p:pic>
        <p:sp>
          <p:nvSpPr>
            <p:cNvPr id="288" name="Type to enter a caption."/>
            <p:cNvSpPr/>
            <p:nvPr/>
          </p:nvSpPr>
          <p:spPr>
            <a:xfrm>
              <a:off x="0" y="6931686"/>
              <a:ext cx="8188087"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1800">
                  <a:latin typeface="Gill Sans Light"/>
                  <a:ea typeface="Gill Sans Light"/>
                  <a:cs typeface="Gill Sans Light"/>
                  <a:sym typeface="Gill Sans Light"/>
                </a:defRPr>
              </a:lvl1pPr>
            </a:lstStyle>
            <a:p>
              <a:pPr/>
              <a:r>
                <a:t>Type to enter a caption.</a:t>
              </a:r>
            </a:p>
          </p:txBody>
        </p:sp>
      </p:gr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178"/>
          <p:cNvSpPr txBox="1"/>
          <p:nvPr>
            <p:ph type="title"/>
          </p:nvPr>
        </p:nvSpPr>
        <p:spPr>
          <a:xfrm>
            <a:off x="355600" y="-343024"/>
            <a:ext cx="12293600" cy="2438401"/>
          </a:xfrm>
          <a:prstGeom prst="rect">
            <a:avLst/>
          </a:prstGeom>
        </p:spPr>
        <p:txBody>
          <a:bodyPr/>
          <a:lstStyle>
            <a:lvl1pPr>
              <a:defRPr sz="4000"/>
            </a:lvl1pPr>
          </a:lstStyle>
          <a:p>
            <a:pPr/>
            <a:r>
              <a:t>Random forest</a:t>
            </a:r>
          </a:p>
        </p:txBody>
      </p:sp>
      <p:pic>
        <p:nvPicPr>
          <p:cNvPr id="292"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pic>
        <p:nvPicPr>
          <p:cNvPr id="293" name="Screen Shot 2019-05-08 at 9.15.32 PM.png" descr="Screen Shot 2019-05-08 at 9.15.32 PM.png"/>
          <p:cNvPicPr>
            <a:picLocks noChangeAspect="1"/>
          </p:cNvPicPr>
          <p:nvPr/>
        </p:nvPicPr>
        <p:blipFill>
          <a:blip r:embed="rId3">
            <a:extLst/>
          </a:blip>
          <a:stretch>
            <a:fillRect/>
          </a:stretch>
        </p:blipFill>
        <p:spPr>
          <a:xfrm>
            <a:off x="2628900" y="1265933"/>
            <a:ext cx="7747001" cy="68072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178"/>
          <p:cNvSpPr txBox="1"/>
          <p:nvPr>
            <p:ph type="title"/>
          </p:nvPr>
        </p:nvSpPr>
        <p:spPr>
          <a:xfrm>
            <a:off x="355600" y="-343024"/>
            <a:ext cx="12293600" cy="2438401"/>
          </a:xfrm>
          <a:prstGeom prst="rect">
            <a:avLst/>
          </a:prstGeom>
        </p:spPr>
        <p:txBody>
          <a:bodyPr/>
          <a:lstStyle>
            <a:lvl1pPr>
              <a:defRPr sz="4000"/>
            </a:lvl1pPr>
          </a:lstStyle>
          <a:p>
            <a:pPr/>
            <a:r>
              <a:t>Svm</a:t>
            </a:r>
          </a:p>
        </p:txBody>
      </p:sp>
      <p:pic>
        <p:nvPicPr>
          <p:cNvPr id="296"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pic>
        <p:nvPicPr>
          <p:cNvPr id="297" name="Screen Shot 2019-05-08 at 10.27.51 PM.png" descr="Screen Shot 2019-05-08 at 10.27.51 PM.png"/>
          <p:cNvPicPr>
            <a:picLocks noChangeAspect="1"/>
          </p:cNvPicPr>
          <p:nvPr/>
        </p:nvPicPr>
        <p:blipFill>
          <a:blip r:embed="rId3">
            <a:extLst/>
          </a:blip>
          <a:stretch>
            <a:fillRect/>
          </a:stretch>
        </p:blipFill>
        <p:spPr>
          <a:xfrm>
            <a:off x="2571750" y="1310033"/>
            <a:ext cx="7861301" cy="67437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178"/>
          <p:cNvSpPr txBox="1"/>
          <p:nvPr>
            <p:ph type="title"/>
          </p:nvPr>
        </p:nvSpPr>
        <p:spPr>
          <a:xfrm>
            <a:off x="355600" y="-343024"/>
            <a:ext cx="12293600" cy="2438401"/>
          </a:xfrm>
          <a:prstGeom prst="rect">
            <a:avLst/>
          </a:prstGeom>
        </p:spPr>
        <p:txBody>
          <a:bodyPr/>
          <a:lstStyle>
            <a:lvl1pPr>
              <a:defRPr sz="4000"/>
            </a:lvl1pPr>
          </a:lstStyle>
          <a:p>
            <a:pPr/>
            <a:r>
              <a:t>Multinomial nb</a:t>
            </a:r>
          </a:p>
        </p:txBody>
      </p:sp>
      <p:pic>
        <p:nvPicPr>
          <p:cNvPr id="300"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grpSp>
        <p:nvGrpSpPr>
          <p:cNvPr id="303" name="Image Gallery"/>
          <p:cNvGrpSpPr/>
          <p:nvPr/>
        </p:nvGrpSpPr>
        <p:grpSpPr>
          <a:xfrm>
            <a:off x="2987669" y="1459136"/>
            <a:ext cx="7029462" cy="6581328"/>
            <a:chOff x="0" y="0"/>
            <a:chExt cx="7029460" cy="6581326"/>
          </a:xfrm>
        </p:grpSpPr>
        <p:pic>
          <p:nvPicPr>
            <p:cNvPr id="301" name="Screen Shot 2019-05-08 at 10.29.00 PM.png" descr="Screen Shot 2019-05-08 at 10.29.00 PM.png"/>
            <p:cNvPicPr>
              <a:picLocks noChangeAspect="1"/>
            </p:cNvPicPr>
            <p:nvPr/>
          </p:nvPicPr>
          <p:blipFill>
            <a:blip r:embed="rId3">
              <a:extLst/>
            </a:blip>
            <a:srcRect l="2539" t="0" r="2539" b="0"/>
            <a:stretch>
              <a:fillRect/>
            </a:stretch>
          </p:blipFill>
          <p:spPr>
            <a:xfrm>
              <a:off x="0" y="0"/>
              <a:ext cx="7029461" cy="6098727"/>
            </a:xfrm>
            <a:prstGeom prst="rect">
              <a:avLst/>
            </a:prstGeom>
            <a:ln w="12700" cap="flat">
              <a:noFill/>
              <a:miter lim="400000"/>
            </a:ln>
            <a:effectLst/>
          </p:spPr>
        </p:pic>
        <p:sp>
          <p:nvSpPr>
            <p:cNvPr id="302" name="Type to enter a caption."/>
            <p:cNvSpPr/>
            <p:nvPr/>
          </p:nvSpPr>
          <p:spPr>
            <a:xfrm>
              <a:off x="0" y="6174926"/>
              <a:ext cx="7029461"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1800">
                  <a:latin typeface="Gill Sans Light"/>
                  <a:ea typeface="Gill Sans Light"/>
                  <a:cs typeface="Gill Sans Light"/>
                  <a:sym typeface="Gill Sans Light"/>
                </a:defRPr>
              </a:lvl1pPr>
            </a:lstStyle>
            <a:p>
              <a:pPr/>
              <a:r>
                <a:t>Type to enter a caption.</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9"/>
          <p:cNvSpPr txBox="1"/>
          <p:nvPr>
            <p:ph type="title"/>
          </p:nvPr>
        </p:nvSpPr>
        <p:spPr>
          <a:xfrm>
            <a:off x="355600" y="-66245"/>
            <a:ext cx="12293600" cy="2438401"/>
          </a:xfrm>
          <a:prstGeom prst="rect">
            <a:avLst/>
          </a:prstGeom>
        </p:spPr>
        <p:txBody>
          <a:bodyPr/>
          <a:lstStyle>
            <a:lvl1pPr>
              <a:defRPr sz="4000"/>
            </a:lvl1pPr>
          </a:lstStyle>
          <a:p>
            <a:pPr/>
            <a:r>
              <a:t>Data Cleaning</a:t>
            </a:r>
          </a:p>
        </p:txBody>
      </p:sp>
      <p:sp>
        <p:nvSpPr>
          <p:cNvPr id="134" name="Shape 140"/>
          <p:cNvSpPr txBox="1"/>
          <p:nvPr>
            <p:ph type="body" sz="half" idx="1"/>
          </p:nvPr>
        </p:nvSpPr>
        <p:spPr>
          <a:xfrm>
            <a:off x="355599" y="2372155"/>
            <a:ext cx="7878765" cy="5009290"/>
          </a:xfrm>
          <a:prstGeom prst="rect">
            <a:avLst/>
          </a:prstGeom>
        </p:spPr>
        <p:txBody>
          <a:bodyPr/>
          <a:lstStyle/>
          <a:p>
            <a:pPr marL="365529" indent="-365529" defTabSz="410106">
              <a:spcBef>
                <a:spcPts val="3100"/>
              </a:spcBef>
              <a:defRPr sz="3100"/>
            </a:pPr>
            <a:r>
              <a:t>Removing 22 one-ingredient recipes</a:t>
            </a:r>
          </a:p>
          <a:p>
            <a:pPr marL="365529" indent="-365529" defTabSz="410106">
              <a:spcBef>
                <a:spcPts val="3100"/>
              </a:spcBef>
              <a:defRPr sz="3100"/>
            </a:pPr>
            <a:r>
              <a:t>Made decision not to harmonize ingredients, eg:</a:t>
            </a:r>
          </a:p>
          <a:p>
            <a:pPr lvl="1" marL="731060" indent="-365529" defTabSz="410106">
              <a:spcBef>
                <a:spcPts val="3100"/>
              </a:spcBef>
              <a:defRPr sz="3100"/>
            </a:pPr>
            <a:r>
              <a:t>Yogurt vs. low fat yogurt</a:t>
            </a:r>
          </a:p>
          <a:p>
            <a:pPr lvl="1" marL="731060" indent="-365529" defTabSz="410106">
              <a:spcBef>
                <a:spcPts val="3100"/>
              </a:spcBef>
              <a:defRPr sz="3100"/>
            </a:pPr>
            <a:r>
              <a:t>Butter vs. unsalted butter</a:t>
            </a:r>
          </a:p>
        </p:txBody>
      </p:sp>
      <p:pic>
        <p:nvPicPr>
          <p:cNvPr id="135"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grpSp>
        <p:nvGrpSpPr>
          <p:cNvPr id="138" name="Group 146"/>
          <p:cNvGrpSpPr/>
          <p:nvPr/>
        </p:nvGrpSpPr>
        <p:grpSpPr>
          <a:xfrm>
            <a:off x="8550832" y="2160641"/>
            <a:ext cx="4190446" cy="5653501"/>
            <a:chOff x="0" y="0"/>
            <a:chExt cx="4190444" cy="5653500"/>
          </a:xfrm>
        </p:grpSpPr>
        <p:pic>
          <p:nvPicPr>
            <p:cNvPr id="136" name="Screen Shot 2019-04-14 at 4.58.05 PM.png" descr="Screen Shot 2019-04-14 at 4.58.05 PM.png"/>
            <p:cNvPicPr>
              <a:picLocks noChangeAspect="1"/>
            </p:cNvPicPr>
            <p:nvPr/>
          </p:nvPicPr>
          <p:blipFill>
            <a:blip r:embed="rId3">
              <a:extLst/>
            </a:blip>
            <a:srcRect l="0" t="140" r="0" b="140"/>
            <a:stretch>
              <a:fillRect/>
            </a:stretch>
          </p:blipFill>
          <p:spPr>
            <a:xfrm>
              <a:off x="-1" y="-1"/>
              <a:ext cx="4190446" cy="5132803"/>
            </a:xfrm>
            <a:prstGeom prst="rect">
              <a:avLst/>
            </a:prstGeom>
            <a:ln w="12700" cap="flat">
              <a:noFill/>
              <a:miter lim="400000"/>
            </a:ln>
            <a:effectLst/>
          </p:spPr>
        </p:pic>
        <p:sp>
          <p:nvSpPr>
            <p:cNvPr id="137" name="Shape 145"/>
            <p:cNvSpPr txBox="1"/>
            <p:nvPr/>
          </p:nvSpPr>
          <p:spPr>
            <a:xfrm>
              <a:off x="-1" y="5208999"/>
              <a:ext cx="4190446" cy="444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defRPr sz="2000">
                  <a:latin typeface="Gill Sans Light"/>
                  <a:ea typeface="Gill Sans Light"/>
                  <a:cs typeface="Gill Sans Light"/>
                  <a:sym typeface="Gill Sans Light"/>
                </a:defRPr>
              </a:lvl1pPr>
            </a:lstStyle>
            <a:p>
              <a:pPr/>
              <a:r>
                <a:t>Some of the one-ingredient recipes</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txBox="1"/>
          <p:nvPr>
            <p:ph type="title"/>
          </p:nvPr>
        </p:nvSpPr>
        <p:spPr>
          <a:xfrm>
            <a:off x="355600" y="1689100"/>
            <a:ext cx="5892800" cy="3886200"/>
          </a:xfrm>
          <a:prstGeom prst="rect">
            <a:avLst/>
          </a:prstGeom>
        </p:spPr>
        <p:txBody>
          <a:bodyPr/>
          <a:lstStyle/>
          <a:p>
            <a:pPr/>
            <a:r>
              <a:t>Eda</a:t>
            </a:r>
          </a:p>
        </p:txBody>
      </p:sp>
      <p:pic>
        <p:nvPicPr>
          <p:cNvPr id="141" name="pasted-image.tiff" descr="pasted-image.tiff"/>
          <p:cNvPicPr>
            <a:picLocks noChangeAspect="1"/>
          </p:cNvPicPr>
          <p:nvPr/>
        </p:nvPicPr>
        <p:blipFill>
          <a:blip r:embed="rId2">
            <a:extLst/>
          </a:blip>
          <a:stretch>
            <a:fillRect/>
          </a:stretch>
        </p:blipFill>
        <p:spPr>
          <a:xfrm>
            <a:off x="5708770" y="1447615"/>
            <a:ext cx="6858370" cy="685837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8"/>
          <p:cNvSpPr txBox="1"/>
          <p:nvPr>
            <p:ph type="title"/>
          </p:nvPr>
        </p:nvSpPr>
        <p:spPr>
          <a:xfrm>
            <a:off x="355600" y="-239602"/>
            <a:ext cx="12293600" cy="2438401"/>
          </a:xfrm>
          <a:prstGeom prst="rect">
            <a:avLst/>
          </a:prstGeom>
        </p:spPr>
        <p:txBody>
          <a:bodyPr/>
          <a:lstStyle>
            <a:lvl1pPr>
              <a:defRPr sz="4000"/>
            </a:lvl1pPr>
          </a:lstStyle>
          <a:p>
            <a:pPr/>
            <a:r>
              <a:t>Eda insights</a:t>
            </a:r>
          </a:p>
        </p:txBody>
      </p:sp>
      <p:pic>
        <p:nvPicPr>
          <p:cNvPr id="144"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sp>
        <p:nvSpPr>
          <p:cNvPr id="145" name="TextBox 2"/>
          <p:cNvSpPr txBox="1"/>
          <p:nvPr/>
        </p:nvSpPr>
        <p:spPr>
          <a:xfrm>
            <a:off x="1204284" y="6112755"/>
            <a:ext cx="11090344" cy="2077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3" spcCol="277258" anchor="ctr"/>
          <a:lstStyle/>
          <a:p>
            <a:pPr marL="228600" indent="-228600" algn="l">
              <a:buSzPct val="100000"/>
              <a:buChar char="▪"/>
              <a:defRPr sz="2200">
                <a:latin typeface="Gill Sans Light"/>
                <a:ea typeface="Gill Sans Light"/>
                <a:cs typeface="Gill Sans Light"/>
                <a:sym typeface="Gill Sans Light"/>
              </a:defRPr>
            </a:pPr>
            <a:r>
              <a:t>Longest recipe from Italian cuisine (65 ingredients)</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p>
          <a:p>
            <a:pPr marL="228600" indent="-228600" algn="l">
              <a:buSzPct val="100000"/>
              <a:buChar char="▪"/>
              <a:defRPr sz="2200">
                <a:latin typeface="Gill Sans Light"/>
                <a:ea typeface="Gill Sans Light"/>
                <a:cs typeface="Gill Sans Light"/>
                <a:sym typeface="Gill Sans Light"/>
              </a:defRPr>
            </a:pPr>
          </a:p>
          <a:p>
            <a:pPr marL="228600" indent="-228600" algn="l">
              <a:buSzPct val="100000"/>
              <a:buChar char="▪"/>
              <a:defRPr sz="2200">
                <a:latin typeface="Gill Sans Light"/>
                <a:ea typeface="Gill Sans Light"/>
                <a:cs typeface="Gill Sans Light"/>
                <a:sym typeface="Gill Sans Light"/>
              </a:defRPr>
            </a:pPr>
            <a:r>
              <a:t>Moroccan, Indian, Vietnamese, Cajun and Thai cuisines have the longest recipes.  (13 ingredients)</a:t>
            </a:r>
          </a:p>
          <a:p>
            <a:pPr algn="l">
              <a:defRPr sz="2200">
                <a:latin typeface="Gill Sans Light"/>
                <a:ea typeface="Gill Sans Light"/>
                <a:cs typeface="Gill Sans Light"/>
                <a:sym typeface="Gill Sans Light"/>
              </a:defRPr>
            </a:pPr>
          </a:p>
          <a:p>
            <a:pPr marL="228600" indent="-228600" algn="l">
              <a:buSzPct val="100000"/>
              <a:buChar char="▪"/>
              <a:defRPr sz="2200">
                <a:latin typeface="Gill Sans Light"/>
                <a:ea typeface="Gill Sans Light"/>
                <a:cs typeface="Gill Sans Light"/>
                <a:sym typeface="Gill Sans Light"/>
              </a:defRPr>
            </a:pPr>
          </a:p>
          <a:p>
            <a:pPr marL="228600" indent="-228600" algn="l">
              <a:buSzPct val="100000"/>
              <a:buChar char="▪"/>
              <a:defRPr sz="2200">
                <a:latin typeface="Gill Sans Light"/>
                <a:ea typeface="Gill Sans Light"/>
                <a:cs typeface="Gill Sans Light"/>
                <a:sym typeface="Gill Sans Light"/>
              </a:defRPr>
            </a:pPr>
            <a:r>
              <a:t>Shortest recipes come from the Brazilian and Irish cuisines (9 Ingredients)</a:t>
            </a:r>
          </a:p>
          <a:p>
            <a:pPr algn="l">
              <a:defRPr sz="2200">
                <a:latin typeface="Gill Sans Light"/>
                <a:ea typeface="Gill Sans Light"/>
                <a:cs typeface="Gill Sans Light"/>
                <a:sym typeface="Gill Sans Light"/>
              </a:defRPr>
            </a:pPr>
          </a:p>
          <a:p>
            <a:pPr algn="l">
              <a:defRPr sz="2200">
                <a:latin typeface="Gill Sans Light"/>
                <a:ea typeface="Gill Sans Light"/>
                <a:cs typeface="Gill Sans Light"/>
                <a:sym typeface="Gill Sans Light"/>
              </a:defRPr>
            </a:pPr>
          </a:p>
        </p:txBody>
      </p:sp>
      <p:pic>
        <p:nvPicPr>
          <p:cNvPr id="146" name="pasted-image.tiff" descr="pasted-image.tiff"/>
          <p:cNvPicPr>
            <a:picLocks noChangeAspect="1"/>
          </p:cNvPicPr>
          <p:nvPr/>
        </p:nvPicPr>
        <p:blipFill>
          <a:blip r:embed="rId3">
            <a:extLst/>
          </a:blip>
          <a:stretch>
            <a:fillRect/>
          </a:stretch>
        </p:blipFill>
        <p:spPr>
          <a:xfrm>
            <a:off x="1203365" y="1426685"/>
            <a:ext cx="10598071" cy="434425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54"/>
          <p:cNvSpPr txBox="1"/>
          <p:nvPr>
            <p:ph type="title"/>
          </p:nvPr>
        </p:nvSpPr>
        <p:spPr>
          <a:xfrm>
            <a:off x="355600" y="-183513"/>
            <a:ext cx="12293600" cy="2146301"/>
          </a:xfrm>
          <a:prstGeom prst="rect">
            <a:avLst/>
          </a:prstGeom>
        </p:spPr>
        <p:txBody>
          <a:bodyPr/>
          <a:lstStyle>
            <a:lvl1pPr>
              <a:defRPr sz="4000"/>
            </a:lvl1pPr>
          </a:lstStyle>
          <a:p>
            <a:pPr/>
            <a:r>
              <a:t>Eda insights – most common ingredients</a:t>
            </a:r>
          </a:p>
        </p:txBody>
      </p:sp>
      <p:pic>
        <p:nvPicPr>
          <p:cNvPr id="149"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pic>
        <p:nvPicPr>
          <p:cNvPr id="150" name="Picture 9" descr="Picture 9"/>
          <p:cNvPicPr>
            <a:picLocks noChangeAspect="1"/>
          </p:cNvPicPr>
          <p:nvPr/>
        </p:nvPicPr>
        <p:blipFill>
          <a:blip r:embed="rId3">
            <a:extLst/>
          </a:blip>
          <a:stretch>
            <a:fillRect/>
          </a:stretch>
        </p:blipFill>
        <p:spPr>
          <a:xfrm>
            <a:off x="5709830" y="3170710"/>
            <a:ext cx="1585139" cy="1585139"/>
          </a:xfrm>
          <a:prstGeom prst="rect">
            <a:avLst/>
          </a:prstGeom>
          <a:ln w="12700">
            <a:miter lim="400000"/>
          </a:ln>
        </p:spPr>
      </p:pic>
      <p:pic>
        <p:nvPicPr>
          <p:cNvPr id="151" name="Picture 19" descr="Picture 19"/>
          <p:cNvPicPr>
            <a:picLocks noChangeAspect="1"/>
          </p:cNvPicPr>
          <p:nvPr/>
        </p:nvPicPr>
        <p:blipFill>
          <a:blip r:embed="rId4">
            <a:extLst/>
          </a:blip>
          <a:stretch>
            <a:fillRect/>
          </a:stretch>
        </p:blipFill>
        <p:spPr>
          <a:xfrm>
            <a:off x="516199" y="3170710"/>
            <a:ext cx="1585139" cy="1585139"/>
          </a:xfrm>
          <a:prstGeom prst="rect">
            <a:avLst/>
          </a:prstGeom>
          <a:ln w="12700">
            <a:miter lim="400000"/>
          </a:ln>
        </p:spPr>
      </p:pic>
      <p:pic>
        <p:nvPicPr>
          <p:cNvPr id="152" name="pasted-image.tiff" descr="pasted-image.tiff"/>
          <p:cNvPicPr>
            <a:picLocks noChangeAspect="1"/>
          </p:cNvPicPr>
          <p:nvPr/>
        </p:nvPicPr>
        <p:blipFill>
          <a:blip r:embed="rId5">
            <a:extLst/>
          </a:blip>
          <a:stretch>
            <a:fillRect/>
          </a:stretch>
        </p:blipFill>
        <p:spPr>
          <a:xfrm>
            <a:off x="10371987" y="3269684"/>
            <a:ext cx="2446548" cy="1387193"/>
          </a:xfrm>
          <a:prstGeom prst="rect">
            <a:avLst/>
          </a:prstGeom>
          <a:ln w="12700">
            <a:miter lim="400000"/>
          </a:ln>
        </p:spPr>
      </p:pic>
      <p:pic>
        <p:nvPicPr>
          <p:cNvPr id="153" name="pasted-image.tiff" descr="pasted-image.tiff"/>
          <p:cNvPicPr>
            <a:picLocks noChangeAspect="1"/>
          </p:cNvPicPr>
          <p:nvPr/>
        </p:nvPicPr>
        <p:blipFill>
          <a:blip r:embed="rId6">
            <a:extLst/>
          </a:blip>
          <a:stretch>
            <a:fillRect/>
          </a:stretch>
        </p:blipFill>
        <p:spPr>
          <a:xfrm>
            <a:off x="8008704" y="3023099"/>
            <a:ext cx="1880363" cy="1880362"/>
          </a:xfrm>
          <a:prstGeom prst="rect">
            <a:avLst/>
          </a:prstGeom>
          <a:ln w="12700">
            <a:miter lim="400000"/>
          </a:ln>
        </p:spPr>
      </p:pic>
      <p:pic>
        <p:nvPicPr>
          <p:cNvPr id="154" name="pasted-image.tiff" descr="pasted-image.tiff"/>
          <p:cNvPicPr>
            <a:picLocks noChangeAspect="1"/>
          </p:cNvPicPr>
          <p:nvPr/>
        </p:nvPicPr>
        <p:blipFill>
          <a:blip r:embed="rId7">
            <a:extLst/>
          </a:blip>
          <a:stretch>
            <a:fillRect/>
          </a:stretch>
        </p:blipFill>
        <p:spPr>
          <a:xfrm>
            <a:off x="3115018" y="3172716"/>
            <a:ext cx="1581132" cy="1581130"/>
          </a:xfrm>
          <a:prstGeom prst="rect">
            <a:avLst/>
          </a:prstGeom>
          <a:ln w="12700">
            <a:miter lim="400000"/>
          </a:ln>
        </p:spPr>
      </p:pic>
      <p:graphicFrame>
        <p:nvGraphicFramePr>
          <p:cNvPr id="155" name="Table 155"/>
          <p:cNvGraphicFramePr/>
          <p:nvPr/>
        </p:nvGraphicFramePr>
        <p:xfrm>
          <a:off x="68861" y="5240859"/>
          <a:ext cx="12867077" cy="224908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73415"/>
                <a:gridCol w="2573415"/>
                <a:gridCol w="2573415"/>
                <a:gridCol w="2573415"/>
                <a:gridCol w="2573415"/>
              </a:tblGrid>
              <a:tr h="1124542">
                <a:tc>
                  <a:txBody>
                    <a:bodyPr/>
                    <a:lstStyle/>
                    <a:p>
                      <a:pPr indent="228600">
                        <a:defRPr>
                          <a:sym typeface="Helvetica Neue"/>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a:sym typeface="Helvetica Neue"/>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a:sym typeface="Helvetica Neue"/>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a:sym typeface="Helvetica Neue"/>
                        </a:defRPr>
                      </a:pP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a:sym typeface="Helvetica Neue"/>
                        </a:defRPr>
                      </a:pPr>
                    </a:p>
                  </a:txBody>
                  <a:tcPr marL="0" marR="0" marT="0" marB="0" anchor="t" anchorCtr="0" horzOverflow="overflow">
                    <a:lnL w="12700">
                      <a:miter lim="400000"/>
                    </a:lnL>
                    <a:lnR w="12700">
                      <a:miter lim="400000"/>
                    </a:lnR>
                    <a:lnT w="12700">
                      <a:miter lim="400000"/>
                    </a:lnT>
                    <a:lnB w="12700">
                      <a:miter lim="400000"/>
                    </a:lnB>
                    <a:noFill/>
                  </a:tcPr>
                </a:tc>
              </a:tr>
              <a:tr h="1124542">
                <a:tc>
                  <a:txBody>
                    <a:bodyPr/>
                    <a:lstStyle/>
                    <a:p>
                      <a:pPr indent="228600">
                        <a:defRPr>
                          <a:solidFill>
                            <a:srgbClr val="000000"/>
                          </a:solidFill>
                        </a:defRPr>
                      </a:pPr>
                      <a:r>
                        <a:rPr b="1" sz="2200">
                          <a:solidFill>
                            <a:srgbClr val="535353"/>
                          </a:solidFill>
                          <a:latin typeface="Gill Sans"/>
                          <a:ea typeface="Gill Sans"/>
                          <a:cs typeface="Gill Sans"/>
                          <a:sym typeface="Gill Sans"/>
                        </a:rPr>
                        <a:t>18.6%</a:t>
                      </a: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a:solidFill>
                            <a:srgbClr val="000000"/>
                          </a:solidFill>
                        </a:defRPr>
                      </a:pPr>
                      <a:r>
                        <a:rPr b="1" sz="2200">
                          <a:solidFill>
                            <a:srgbClr val="535353"/>
                          </a:solidFill>
                          <a:latin typeface="Gill Sans"/>
                          <a:ea typeface="Gill Sans"/>
                          <a:cs typeface="Gill Sans"/>
                          <a:sym typeface="Gill Sans"/>
                        </a:rPr>
                        <a:t>18.8%</a:t>
                      </a: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a:solidFill>
                            <a:srgbClr val="000000"/>
                          </a:solidFill>
                        </a:defRPr>
                      </a:pPr>
                      <a:r>
                        <a:rPr b="1" sz="2200">
                          <a:solidFill>
                            <a:srgbClr val="535353"/>
                          </a:solidFill>
                          <a:latin typeface="Gill Sans"/>
                          <a:ea typeface="Gill Sans"/>
                          <a:cs typeface="Gill Sans"/>
                          <a:sym typeface="Gill Sans"/>
                        </a:rPr>
                        <a:t>20.0%</a:t>
                      </a: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a:solidFill>
                            <a:srgbClr val="000000"/>
                          </a:solidFill>
                        </a:defRPr>
                      </a:pPr>
                      <a:r>
                        <a:rPr b="1" sz="2200">
                          <a:solidFill>
                            <a:srgbClr val="535353"/>
                          </a:solidFill>
                          <a:latin typeface="Gill Sans"/>
                          <a:ea typeface="Gill Sans"/>
                          <a:cs typeface="Gill Sans"/>
                          <a:sym typeface="Gill Sans"/>
                        </a:rPr>
                        <a:t>20.0%</a:t>
                      </a:r>
                    </a:p>
                  </a:txBody>
                  <a:tcPr marL="0" marR="0" marT="0" marB="0" anchor="t" anchorCtr="0" horzOverflow="overflow">
                    <a:lnL w="12700">
                      <a:miter lim="400000"/>
                    </a:lnL>
                    <a:lnR w="12700">
                      <a:miter lim="400000"/>
                    </a:lnR>
                    <a:lnT w="12700">
                      <a:miter lim="400000"/>
                    </a:lnT>
                    <a:lnB w="12700">
                      <a:miter lim="400000"/>
                    </a:lnB>
                    <a:noFill/>
                  </a:tcPr>
                </a:tc>
                <a:tc>
                  <a:txBody>
                    <a:bodyPr/>
                    <a:lstStyle/>
                    <a:p>
                      <a:pPr indent="228600">
                        <a:defRPr>
                          <a:solidFill>
                            <a:srgbClr val="000000"/>
                          </a:solidFill>
                        </a:defRPr>
                      </a:pPr>
                      <a:r>
                        <a:rPr b="1" sz="2200">
                          <a:solidFill>
                            <a:srgbClr val="535353"/>
                          </a:solidFill>
                          <a:latin typeface="Gill Sans"/>
                          <a:ea typeface="Gill Sans"/>
                          <a:cs typeface="Gill Sans"/>
                          <a:sym typeface="Gill Sans"/>
                        </a:rPr>
                        <a:t>45.4%</a:t>
                      </a:r>
                    </a:p>
                  </a:txBody>
                  <a:tcPr marL="0" marR="0" marT="0" marB="0" anchor="t" anchorCtr="0" horzOverflow="overflow">
                    <a:lnL w="12700">
                      <a:miter lim="400000"/>
                    </a:lnL>
                    <a:lnR w="12700">
                      <a:miter lim="400000"/>
                    </a:lnR>
                    <a:lnT w="12700">
                      <a:miter lim="400000"/>
                    </a:lnT>
                    <a:lnB w="12700">
                      <a:miter lim="400000"/>
                    </a:lnB>
                    <a:noFill/>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 grpId="5"/>
      <p:bldP build="whole" bldLvl="1" animBg="1" rev="0" advAuto="0" spid="150" grpId="3"/>
      <p:bldP build="whole" bldLvl="1" animBg="1" rev="0" advAuto="0" spid="153" grpId="4"/>
      <p:bldP build="whole" bldLvl="1" animBg="1" rev="0" advAuto="0" spid="154" grpId="2"/>
      <p:bldP build="whole" bldLvl="1" animBg="1" rev="0" advAuto="0" spid="151"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60"/>
          <p:cNvSpPr txBox="1"/>
          <p:nvPr>
            <p:ph type="title"/>
          </p:nvPr>
        </p:nvSpPr>
        <p:spPr>
          <a:xfrm>
            <a:off x="355600" y="0"/>
            <a:ext cx="12293600" cy="1701800"/>
          </a:xfrm>
          <a:prstGeom prst="rect">
            <a:avLst/>
          </a:prstGeom>
        </p:spPr>
        <p:txBody>
          <a:bodyPr/>
          <a:lstStyle>
            <a:lvl1pPr>
              <a:defRPr sz="4000"/>
            </a:lvl1pPr>
          </a:lstStyle>
          <a:p>
            <a:pPr/>
            <a:r>
              <a:t>Eda insights</a:t>
            </a:r>
          </a:p>
        </p:txBody>
      </p:sp>
      <p:pic>
        <p:nvPicPr>
          <p:cNvPr id="158" name="pasted-image.tiff" descr="pasted-image.tiff"/>
          <p:cNvPicPr>
            <a:picLocks noChangeAspect="1"/>
          </p:cNvPicPr>
          <p:nvPr/>
        </p:nvPicPr>
        <p:blipFill>
          <a:blip r:embed="rId2">
            <a:extLst/>
          </a:blip>
          <a:srcRect l="0" t="40866" r="0" b="40866"/>
          <a:stretch>
            <a:fillRect/>
          </a:stretch>
        </p:blipFill>
        <p:spPr>
          <a:xfrm>
            <a:off x="-24657" y="8246839"/>
            <a:ext cx="13054115" cy="1270002"/>
          </a:xfrm>
          <a:prstGeom prst="rect">
            <a:avLst/>
          </a:prstGeom>
          <a:ln w="12700">
            <a:miter lim="400000"/>
          </a:ln>
        </p:spPr>
      </p:pic>
      <p:sp>
        <p:nvSpPr>
          <p:cNvPr id="159" name="TextBox 2"/>
          <p:cNvSpPr txBox="1"/>
          <p:nvPr/>
        </p:nvSpPr>
        <p:spPr>
          <a:xfrm>
            <a:off x="1086840" y="1392767"/>
            <a:ext cx="11261795" cy="19017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563088" anchor="ctr"/>
          <a:lstStyle/>
          <a:p>
            <a:pPr algn="l">
              <a:defRPr sz="2800">
                <a:latin typeface="Gill Sans Light"/>
                <a:ea typeface="Gill Sans Light"/>
                <a:cs typeface="Gill Sans Light"/>
                <a:sym typeface="Gill Sans Light"/>
              </a:defRPr>
            </a:pPr>
            <a:r>
              <a:t>Cuisines with more recipes in the training set do not always have more ingredients representing them.</a:t>
            </a:r>
          </a:p>
          <a:p>
            <a:pPr algn="l">
              <a:defRPr sz="2800">
                <a:latin typeface="Gill Sans Light"/>
                <a:ea typeface="Gill Sans Light"/>
                <a:cs typeface="Gill Sans Light"/>
                <a:sym typeface="Gill Sans Light"/>
              </a:defRPr>
            </a:pPr>
            <a:r>
              <a:t>French cuisine is only 6.65% of the dataset, but has more variability than Indian cuisine (which makes up 7.5%).</a:t>
            </a:r>
          </a:p>
        </p:txBody>
      </p:sp>
      <p:pic>
        <p:nvPicPr>
          <p:cNvPr id="160" name="pasted-image.tiff" descr="pasted-image.tiff"/>
          <p:cNvPicPr>
            <a:picLocks noChangeAspect="1"/>
          </p:cNvPicPr>
          <p:nvPr/>
        </p:nvPicPr>
        <p:blipFill>
          <a:blip r:embed="rId3">
            <a:extLst/>
          </a:blip>
          <a:stretch>
            <a:fillRect/>
          </a:stretch>
        </p:blipFill>
        <p:spPr>
          <a:xfrm>
            <a:off x="506414" y="3159398"/>
            <a:ext cx="11991972" cy="496297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6"/>
          <p:cNvSpPr txBox="1"/>
          <p:nvPr>
            <p:ph type="title"/>
          </p:nvPr>
        </p:nvSpPr>
        <p:spPr>
          <a:xfrm>
            <a:off x="355600" y="-2"/>
            <a:ext cx="12293600" cy="1252764"/>
          </a:xfrm>
          <a:prstGeom prst="rect">
            <a:avLst/>
          </a:prstGeom>
        </p:spPr>
        <p:txBody>
          <a:bodyPr/>
          <a:lstStyle>
            <a:lvl1pPr>
              <a:defRPr sz="4000"/>
            </a:lvl1pPr>
          </a:lstStyle>
          <a:p>
            <a:pPr/>
            <a:r>
              <a:t>eda insights - unique ingredients by cuisine</a:t>
            </a:r>
          </a:p>
        </p:txBody>
      </p:sp>
      <p:pic>
        <p:nvPicPr>
          <p:cNvPr id="163" name="pasted-image.tiff" descr="pasted-image.tiff"/>
          <p:cNvPicPr>
            <a:picLocks noChangeAspect="1"/>
          </p:cNvPicPr>
          <p:nvPr/>
        </p:nvPicPr>
        <p:blipFill>
          <a:blip r:embed="rId3">
            <a:extLst/>
          </a:blip>
          <a:stretch>
            <a:fillRect/>
          </a:stretch>
        </p:blipFill>
        <p:spPr>
          <a:xfrm>
            <a:off x="767971" y="1345170"/>
            <a:ext cx="10916465" cy="817210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Neue"/>
        <a:ea typeface="Helvetica Neue"/>
        <a:cs typeface="Helvetica Neue"/>
      </a:majorFont>
      <a:minorFont>
        <a:latin typeface="Helvetica"/>
        <a:ea typeface="Helvetica"/>
        <a:cs typeface="Helvetica"/>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A7A7A7"/>
      </a:dk2>
      <a:lt2>
        <a:srgbClr val="535353"/>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Helvetica Neue"/>
        <a:ea typeface="Helvetica Neue"/>
        <a:cs typeface="Helvetica Neue"/>
      </a:majorFont>
      <a:minorFont>
        <a:latin typeface="Helvetica"/>
        <a:ea typeface="Helvetica"/>
        <a:cs typeface="Helvetica"/>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535353"/>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